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0"/>
  </p:notesMasterIdLst>
  <p:sldIdLst>
    <p:sldId id="345" r:id="rId2"/>
    <p:sldId id="340" r:id="rId3"/>
    <p:sldId id="320" r:id="rId4"/>
    <p:sldId id="348" r:id="rId5"/>
    <p:sldId id="353" r:id="rId6"/>
    <p:sldId id="355" r:id="rId7"/>
    <p:sldId id="350" r:id="rId8"/>
    <p:sldId id="349" r:id="rId9"/>
    <p:sldId id="327" r:id="rId10"/>
    <p:sldId id="328" r:id="rId11"/>
    <p:sldId id="330" r:id="rId12"/>
    <p:sldId id="341" r:id="rId13"/>
    <p:sldId id="333" r:id="rId14"/>
    <p:sldId id="335" r:id="rId15"/>
    <p:sldId id="336" r:id="rId16"/>
    <p:sldId id="337" r:id="rId17"/>
    <p:sldId id="338" r:id="rId18"/>
    <p:sldId id="356" r:id="rId19"/>
    <p:sldId id="342" r:id="rId20"/>
    <p:sldId id="344" r:id="rId21"/>
    <p:sldId id="357" r:id="rId22"/>
    <p:sldId id="360" r:id="rId23"/>
    <p:sldId id="358" r:id="rId24"/>
    <p:sldId id="317" r:id="rId25"/>
    <p:sldId id="359" r:id="rId26"/>
    <p:sldId id="318" r:id="rId27"/>
    <p:sldId id="361" r:id="rId28"/>
    <p:sldId id="332" r:id="rId29"/>
  </p:sldIdLst>
  <p:sldSz cx="6858000" cy="5143500"/>
  <p:notesSz cx="6858000" cy="9144000"/>
  <p:embeddedFontLst>
    <p:embeddedFont>
      <p:font typeface="Montserrat" panose="020B0604020202020204" charset="0"/>
      <p:regular r:id="rId31"/>
      <p:bold r:id="rId32"/>
      <p:italic r:id="rId33"/>
      <p:boldItalic r:id="rId34"/>
    </p:embeddedFont>
    <p:embeddedFont>
      <p:font typeface="Kalam"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6" autoAdjust="0"/>
  </p:normalViewPr>
  <p:slideViewPr>
    <p:cSldViewPr snapToGrid="0">
      <p:cViewPr varScale="1">
        <p:scale>
          <a:sx n="105" d="100"/>
          <a:sy n="105" d="100"/>
        </p:scale>
        <p:origin x="1146" y="9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3713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1488" y="4767273"/>
            <a:ext cx="1543050" cy="273844"/>
          </a:xfrm>
          <a:prstGeom prst="rect">
            <a:avLst/>
          </a:prstGeom>
        </p:spPr>
        <p:txBody>
          <a:bodyPr lIns="57607" tIns="28804" rIns="57607" bIns="28804"/>
          <a:lstStyle/>
          <a:p>
            <a:fld id="{63A1C593-65D0-4073-BCC9-577B9352EA97}" type="datetimeFigureOut">
              <a:rPr lang="en-US" smtClean="0"/>
              <a:pPr/>
              <a:t>9/24/2021</a:t>
            </a:fld>
            <a:endParaRPr lang="en-US"/>
          </a:p>
        </p:txBody>
      </p:sp>
      <p:sp>
        <p:nvSpPr>
          <p:cNvPr id="5" name="Footer Placeholder 4"/>
          <p:cNvSpPr>
            <a:spLocks noGrp="1"/>
          </p:cNvSpPr>
          <p:nvPr>
            <p:ph type="ftr" sz="quarter" idx="11"/>
          </p:nvPr>
        </p:nvSpPr>
        <p:spPr>
          <a:xfrm>
            <a:off x="2271713" y="4767273"/>
            <a:ext cx="2314575" cy="273844"/>
          </a:xfrm>
          <a:prstGeom prst="rect">
            <a:avLst/>
          </a:prstGeom>
        </p:spPr>
        <p:txBody>
          <a:bodyPr lIns="57607" tIns="28804" rIns="57607" bIns="28804"/>
          <a:lstStyle/>
          <a:p>
            <a:endParaRPr lang="en-US"/>
          </a:p>
        </p:txBody>
      </p:sp>
      <p:sp>
        <p:nvSpPr>
          <p:cNvPr id="6" name="Slide Number Placeholder 5"/>
          <p:cNvSpPr>
            <a:spLocks noGrp="1"/>
          </p:cNvSpPr>
          <p:nvPr>
            <p:ph type="sldNum" sz="quarter" idx="12"/>
          </p:nvPr>
        </p:nvSpPr>
        <p:spPr>
          <a:xfrm>
            <a:off x="4843463" y="4767273"/>
            <a:ext cx="1543050" cy="273844"/>
          </a:xfrm>
          <a:prstGeom prst="rect">
            <a:avLst/>
          </a:prstGeom>
        </p:spPr>
        <p:txBody>
          <a:bodyPr lIns="57607" tIns="28804" rIns="57607" bIns="28804"/>
          <a:lstStyle/>
          <a:p>
            <a:fld id="{9B618960-8005-486C-9A75-10CB2AAC16F9}" type="slidenum">
              <a:rPr lang="en-US" smtClean="0"/>
              <a:pPr/>
              <a:t>‹#›</a:t>
            </a:fld>
            <a:endParaRPr lang="en-US"/>
          </a:p>
        </p:txBody>
      </p:sp>
    </p:spTree>
    <p:extLst>
      <p:ext uri="{BB962C8B-B14F-4D97-AF65-F5344CB8AC3E}">
        <p14:creationId xmlns:p14="http://schemas.microsoft.com/office/powerpoint/2010/main" val="31185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5.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9.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9.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E91D8DE-942C-48CD-9188-C3C936AFB11A}"/>
              </a:ext>
            </a:extLst>
          </p:cNvPr>
          <p:cNvSpPr txBox="1"/>
          <p:nvPr/>
        </p:nvSpPr>
        <p:spPr>
          <a:xfrm>
            <a:off x="599229" y="517929"/>
            <a:ext cx="488511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a:t>
            </a:r>
            <a:r>
              <a:rPr lang="vi-VN" sz="1500" dirty="0">
                <a:latin typeface="UTM Avo" panose="02040603050506020204" pitchFamily="18" charset="0"/>
              </a:rPr>
              <a:t> Khi nói trước lớp, em cảm thấy thế nào?</a:t>
            </a:r>
          </a:p>
        </p:txBody>
      </p:sp>
      <p:pic>
        <p:nvPicPr>
          <p:cNvPr id="4" name="Picture 3">
            <a:extLst>
              <a:ext uri="{FF2B5EF4-FFF2-40B4-BE49-F238E27FC236}">
                <a16:creationId xmlns:a16="http://schemas.microsoft.com/office/drawing/2014/main" id="{CB2C12E3-F9D8-4BDE-A8B7-1B1BAD352E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99230" y="788577"/>
            <a:ext cx="5659541" cy="2664049"/>
          </a:xfrm>
          <a:prstGeom prst="rect">
            <a:avLst/>
          </a:prstGeom>
        </p:spPr>
      </p:pic>
      <p:grpSp>
        <p:nvGrpSpPr>
          <p:cNvPr id="6" name="Group 5">
            <a:extLst>
              <a:ext uri="{FF2B5EF4-FFF2-40B4-BE49-F238E27FC236}">
                <a16:creationId xmlns:a16="http://schemas.microsoft.com/office/drawing/2014/main" id="{324DC194-3983-4EBA-9674-B2BAB8D4C3F6}"/>
              </a:ext>
            </a:extLst>
          </p:cNvPr>
          <p:cNvGrpSpPr/>
          <p:nvPr/>
        </p:nvGrpSpPr>
        <p:grpSpPr>
          <a:xfrm>
            <a:off x="1484555" y="2893805"/>
            <a:ext cx="4098663" cy="1840231"/>
            <a:chOff x="1484555" y="2936836"/>
            <a:chExt cx="4098663" cy="1840231"/>
          </a:xfrm>
        </p:grpSpPr>
        <p:sp>
          <p:nvSpPr>
            <p:cNvPr id="5" name="Explosion: 8 Points 4">
              <a:extLst>
                <a:ext uri="{FF2B5EF4-FFF2-40B4-BE49-F238E27FC236}">
                  <a16:creationId xmlns:a16="http://schemas.microsoft.com/office/drawing/2014/main" id="{DC574F0E-5CED-432A-A17F-143079F2ACCF}"/>
                </a:ext>
              </a:extLst>
            </p:cNvPr>
            <p:cNvSpPr/>
            <p:nvPr/>
          </p:nvSpPr>
          <p:spPr>
            <a:xfrm>
              <a:off x="1484555" y="2936836"/>
              <a:ext cx="4098663" cy="1840231"/>
            </a:xfrm>
            <a:prstGeom prst="irregularSeal1">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dirty="0"/>
            </a:p>
          </p:txBody>
        </p:sp>
        <p:sp>
          <p:nvSpPr>
            <p:cNvPr id="20" name="TextBox 19">
              <a:extLst>
                <a:ext uri="{FF2B5EF4-FFF2-40B4-BE49-F238E27FC236}">
                  <a16:creationId xmlns:a16="http://schemas.microsoft.com/office/drawing/2014/main" id="{269E2145-DADE-4E7F-8F0B-C6BD2C0D80B4}"/>
                </a:ext>
              </a:extLst>
            </p:cNvPr>
            <p:cNvSpPr txBox="1"/>
            <p:nvPr/>
          </p:nvSpPr>
          <p:spPr>
            <a:xfrm>
              <a:off x="2065076" y="3595341"/>
              <a:ext cx="2937620" cy="523220"/>
            </a:xfrm>
            <a:prstGeom prst="rect">
              <a:avLst/>
            </a:prstGeom>
            <a:noFill/>
          </p:spPr>
          <p:txBody>
            <a:bodyPr wrap="square" rtlCol="0">
              <a:spAutoFit/>
            </a:bodyPr>
            <a:lstStyle/>
            <a:p>
              <a:pPr algn="ctr"/>
              <a:r>
                <a:rPr lang="vi-VN" sz="2800" dirty="0">
                  <a:solidFill>
                    <a:srgbClr val="FF0000"/>
                  </a:solidFill>
                  <a:latin typeface="UTM Cookies" panose="02040603050506020204" pitchFamily="18" charset="0"/>
                </a:rPr>
                <a:t>HOẠT ĐỘNG NHÓM</a:t>
              </a:r>
              <a:endParaRPr lang="en-US" sz="2800" dirty="0">
                <a:solidFill>
                  <a:srgbClr val="FF0000"/>
                </a:solidFill>
                <a:latin typeface="UTM Cookies" panose="02040603050506020204" pitchFamily="18" charset="0"/>
              </a:endParaRPr>
            </a:p>
          </p:txBody>
        </p:sp>
      </p:gr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41863" y="942427"/>
            <a:ext cx="6028249"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Tìm những câu hỏi có trong bài đọc. Đó là câu hỏi của ai dành cho 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grpSp>
        <p:nvGrpSpPr>
          <p:cNvPr id="4" name="Group 3">
            <a:extLst>
              <a:ext uri="{FF2B5EF4-FFF2-40B4-BE49-F238E27FC236}">
                <a16:creationId xmlns:a16="http://schemas.microsoft.com/office/drawing/2014/main" id="{52DDD1B9-D570-4E68-8CEB-7C279BEFBCFE}"/>
              </a:ext>
            </a:extLst>
          </p:cNvPr>
          <p:cNvGrpSpPr/>
          <p:nvPr/>
        </p:nvGrpSpPr>
        <p:grpSpPr>
          <a:xfrm>
            <a:off x="667207" y="1706296"/>
            <a:ext cx="3358406" cy="426997"/>
            <a:chOff x="568135" y="1909005"/>
            <a:chExt cx="3358406" cy="426997"/>
          </a:xfrm>
        </p:grpSpPr>
        <p:sp>
          <p:nvSpPr>
            <p:cNvPr id="3" name="Rectangle 2">
              <a:extLst>
                <a:ext uri="{FF2B5EF4-FFF2-40B4-BE49-F238E27FC236}">
                  <a16:creationId xmlns:a16="http://schemas.microsoft.com/office/drawing/2014/main" id="{6456B592-EB17-4CD1-BD3E-592B272F6432}"/>
                </a:ext>
              </a:extLst>
            </p:cNvPr>
            <p:cNvSpPr/>
            <p:nvPr/>
          </p:nvSpPr>
          <p:spPr>
            <a:xfrm>
              <a:off x="568135" y="1941279"/>
              <a:ext cx="3358406"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dirty="0"/>
            </a:p>
          </p:txBody>
        </p:sp>
        <p:sp>
          <p:nvSpPr>
            <p:cNvPr id="17" name="TextBox 16">
              <a:extLst>
                <a:ext uri="{FF2B5EF4-FFF2-40B4-BE49-F238E27FC236}">
                  <a16:creationId xmlns:a16="http://schemas.microsoft.com/office/drawing/2014/main" id="{5D2C202A-9F5C-4E56-8B4C-806466597DBD}"/>
                </a:ext>
              </a:extLst>
            </p:cNvPr>
            <p:cNvSpPr txBox="1"/>
            <p:nvPr/>
          </p:nvSpPr>
          <p:spPr>
            <a:xfrm>
              <a:off x="568135" y="1909005"/>
              <a:ext cx="3358406" cy="394723"/>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Sáng nay ngủ dậy, em đã làm gì?</a:t>
              </a:r>
            </a:p>
          </p:txBody>
        </p:sp>
      </p:grpSp>
      <p:grpSp>
        <p:nvGrpSpPr>
          <p:cNvPr id="19" name="Group 18">
            <a:extLst>
              <a:ext uri="{FF2B5EF4-FFF2-40B4-BE49-F238E27FC236}">
                <a16:creationId xmlns:a16="http://schemas.microsoft.com/office/drawing/2014/main" id="{1E499E8F-771E-4E30-A72A-4EACB1A9D022}"/>
              </a:ext>
            </a:extLst>
          </p:cNvPr>
          <p:cNvGrpSpPr/>
          <p:nvPr/>
        </p:nvGrpSpPr>
        <p:grpSpPr>
          <a:xfrm>
            <a:off x="667207" y="2219386"/>
            <a:ext cx="1325211" cy="426997"/>
            <a:chOff x="568135" y="1909005"/>
            <a:chExt cx="1325211" cy="426997"/>
          </a:xfrm>
        </p:grpSpPr>
        <p:sp>
          <p:nvSpPr>
            <p:cNvPr id="20" name="Rectangle 19">
              <a:extLst>
                <a:ext uri="{FF2B5EF4-FFF2-40B4-BE49-F238E27FC236}">
                  <a16:creationId xmlns:a16="http://schemas.microsoft.com/office/drawing/2014/main" id="{8C3E7F3D-5652-4596-A253-750C46AD02D5}"/>
                </a:ext>
              </a:extLst>
            </p:cNvPr>
            <p:cNvSpPr/>
            <p:nvPr/>
          </p:nvSpPr>
          <p:spPr>
            <a:xfrm>
              <a:off x="568135" y="1941279"/>
              <a:ext cx="1325211"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5ADBF60A-FE5C-4C6D-BB68-AB0F92F46C01}"/>
                </a:ext>
              </a:extLst>
            </p:cNvPr>
            <p:cNvSpPr txBox="1"/>
            <p:nvPr/>
          </p:nvSpPr>
          <p:spPr>
            <a:xfrm>
              <a:off x="568135" y="1909005"/>
              <a:ext cx="1325211" cy="394723"/>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Rồi gì nữa?</a:t>
              </a:r>
            </a:p>
          </p:txBody>
        </p:sp>
      </p:grpSp>
      <p:sp>
        <p:nvSpPr>
          <p:cNvPr id="24" name="TextBox 23">
            <a:extLst>
              <a:ext uri="{FF2B5EF4-FFF2-40B4-BE49-F238E27FC236}">
                <a16:creationId xmlns:a16="http://schemas.microsoft.com/office/drawing/2014/main" id="{9CCABF1A-C0E1-41FF-8C64-D63C42F21BC4}"/>
              </a:ext>
            </a:extLst>
          </p:cNvPr>
          <p:cNvSpPr txBox="1"/>
          <p:nvPr/>
        </p:nvSpPr>
        <p:spPr>
          <a:xfrm>
            <a:off x="4235370" y="1592247"/>
            <a:ext cx="1955423"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Câu hỏi của thầy giáo dành cho Quang.</a:t>
            </a:r>
          </a:p>
        </p:txBody>
      </p:sp>
      <p:sp>
        <p:nvSpPr>
          <p:cNvPr id="34" name="TextBox 33">
            <a:extLst>
              <a:ext uri="{FF2B5EF4-FFF2-40B4-BE49-F238E27FC236}">
                <a16:creationId xmlns:a16="http://schemas.microsoft.com/office/drawing/2014/main" id="{C80B00BE-BFAD-436F-9C0F-579CB9835429}"/>
              </a:ext>
            </a:extLst>
          </p:cNvPr>
          <p:cNvSpPr txBox="1"/>
          <p:nvPr/>
        </p:nvSpPr>
        <p:spPr>
          <a:xfrm>
            <a:off x="441863" y="2646383"/>
            <a:ext cx="6028249"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Đóng vai các bạn và Quang, nói và đáp lời khen khi Quang trở nên tự tin.</a:t>
            </a:r>
          </a:p>
        </p:txBody>
      </p:sp>
      <p:pic>
        <p:nvPicPr>
          <p:cNvPr id="2087" name="Picture 39" descr="Girl Talking Cartoon Images, Stock Photos &amp; Vectors | Shutterstock">
            <a:extLst>
              <a:ext uri="{FF2B5EF4-FFF2-40B4-BE49-F238E27FC236}">
                <a16:creationId xmlns:a16="http://schemas.microsoft.com/office/drawing/2014/main" id="{84E3B584-6DDA-4047-94EB-4FA5FD28546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916"/>
          <a:stretch/>
        </p:blipFill>
        <p:spPr bwMode="auto">
          <a:xfrm>
            <a:off x="2742740" y="3414499"/>
            <a:ext cx="1917227" cy="12914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72EBBFA-E56A-4428-A5C6-01528C0AF2F1}"/>
              </a:ext>
            </a:extLst>
          </p:cNvPr>
          <p:cNvGrpSpPr/>
          <p:nvPr/>
        </p:nvGrpSpPr>
        <p:grpSpPr>
          <a:xfrm>
            <a:off x="4733364" y="3188477"/>
            <a:ext cx="1559859" cy="818848"/>
            <a:chOff x="4733364" y="3188477"/>
            <a:chExt cx="1559859" cy="818848"/>
          </a:xfrm>
        </p:grpSpPr>
        <p:sp>
          <p:nvSpPr>
            <p:cNvPr id="5" name="Speech Bubble: Oval 4">
              <a:extLst>
                <a:ext uri="{FF2B5EF4-FFF2-40B4-BE49-F238E27FC236}">
                  <a16:creationId xmlns:a16="http://schemas.microsoft.com/office/drawing/2014/main" id="{D3057978-3AC8-426E-A456-08B544CB7C59}"/>
                </a:ext>
              </a:extLst>
            </p:cNvPr>
            <p:cNvSpPr/>
            <p:nvPr/>
          </p:nvSpPr>
          <p:spPr>
            <a:xfrm>
              <a:off x="4733364" y="3188477"/>
              <a:ext cx="1559859" cy="818848"/>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Box 34">
              <a:extLst>
                <a:ext uri="{FF2B5EF4-FFF2-40B4-BE49-F238E27FC236}">
                  <a16:creationId xmlns:a16="http://schemas.microsoft.com/office/drawing/2014/main" id="{698C4694-3E6B-401A-A583-407AD014E0C9}"/>
                </a:ext>
              </a:extLst>
            </p:cNvPr>
            <p:cNvSpPr txBox="1"/>
            <p:nvPr/>
          </p:nvSpPr>
          <p:spPr>
            <a:xfrm>
              <a:off x="4991805" y="3216432"/>
              <a:ext cx="1044501" cy="735842"/>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Cậu giỏi thật đấy!</a:t>
              </a:r>
            </a:p>
          </p:txBody>
        </p:sp>
      </p:grpSp>
      <p:grpSp>
        <p:nvGrpSpPr>
          <p:cNvPr id="36" name="Group 35">
            <a:extLst>
              <a:ext uri="{FF2B5EF4-FFF2-40B4-BE49-F238E27FC236}">
                <a16:creationId xmlns:a16="http://schemas.microsoft.com/office/drawing/2014/main" id="{36ACFA90-1B63-47A3-934F-43BCC15391E0}"/>
              </a:ext>
            </a:extLst>
          </p:cNvPr>
          <p:cNvGrpSpPr/>
          <p:nvPr/>
        </p:nvGrpSpPr>
        <p:grpSpPr>
          <a:xfrm>
            <a:off x="441863" y="3404904"/>
            <a:ext cx="2227480" cy="1038004"/>
            <a:chOff x="4388677" y="3188477"/>
            <a:chExt cx="2227480" cy="1038004"/>
          </a:xfrm>
        </p:grpSpPr>
        <p:sp>
          <p:nvSpPr>
            <p:cNvPr id="37" name="Speech Bubble: Oval 36">
              <a:extLst>
                <a:ext uri="{FF2B5EF4-FFF2-40B4-BE49-F238E27FC236}">
                  <a16:creationId xmlns:a16="http://schemas.microsoft.com/office/drawing/2014/main" id="{91B59F6E-1AFA-473A-A7C4-A4D123AFD081}"/>
                </a:ext>
              </a:extLst>
            </p:cNvPr>
            <p:cNvSpPr/>
            <p:nvPr/>
          </p:nvSpPr>
          <p:spPr>
            <a:xfrm>
              <a:off x="4388677" y="3188477"/>
              <a:ext cx="2227480" cy="1038004"/>
            </a:xfrm>
            <a:prstGeom prst="wedgeEllipseCallout">
              <a:avLst>
                <a:gd name="adj1" fmla="val 57401"/>
                <a:gd name="adj2" fmla="val 58559"/>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7">
              <a:extLst>
                <a:ext uri="{FF2B5EF4-FFF2-40B4-BE49-F238E27FC236}">
                  <a16:creationId xmlns:a16="http://schemas.microsoft.com/office/drawing/2014/main" id="{DCD5E451-F8EA-48A4-9C9D-A5A61987F469}"/>
                </a:ext>
              </a:extLst>
            </p:cNvPr>
            <p:cNvSpPr txBox="1"/>
            <p:nvPr/>
          </p:nvSpPr>
          <p:spPr>
            <a:xfrm>
              <a:off x="4515004" y="3308183"/>
              <a:ext cx="1917227" cy="735842"/>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Cảm ơn cậu, tớ sẽ cố gắng hơn nữa.</a:t>
              </a:r>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87"/>
                                        </p:tgtEl>
                                        <p:attrNameLst>
                                          <p:attrName>style.visibility</p:attrName>
                                        </p:attrNameLst>
                                      </p:cBhvr>
                                      <p:to>
                                        <p:strVal val="visible"/>
                                      </p:to>
                                    </p:set>
                                    <p:animEffect transition="in" filter="fade">
                                      <p:cBhvr>
                                        <p:cTn id="32" dur="1000"/>
                                        <p:tgtEl>
                                          <p:spTgt spid="2087"/>
                                        </p:tgtEl>
                                      </p:cBhvr>
                                    </p:animEffect>
                                    <p:anim calcmode="lin" valueType="num">
                                      <p:cBhvr>
                                        <p:cTn id="33" dur="1000" fill="hold"/>
                                        <p:tgtEl>
                                          <p:spTgt spid="2087"/>
                                        </p:tgtEl>
                                        <p:attrNameLst>
                                          <p:attrName>ppt_x</p:attrName>
                                        </p:attrNameLst>
                                      </p:cBhvr>
                                      <p:tavLst>
                                        <p:tav tm="0">
                                          <p:val>
                                            <p:strVal val="#ppt_x"/>
                                          </p:val>
                                        </p:tav>
                                        <p:tav tm="100000">
                                          <p:val>
                                            <p:strVal val="#ppt_x"/>
                                          </p:val>
                                        </p:tav>
                                      </p:tavLst>
                                    </p:anim>
                                    <p:anim calcmode="lin" valueType="num">
                                      <p:cBhvr>
                                        <p:cTn id="34" dur="1000" fill="hold"/>
                                        <p:tgtEl>
                                          <p:spTgt spid="208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right)">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F94364D5-64B9-478E-ACBA-8C2C21EBE0D2}"/>
              </a:ext>
            </a:extLst>
          </p:cNvPr>
          <p:cNvGrpSpPr/>
          <p:nvPr/>
        </p:nvGrpSpPr>
        <p:grpSpPr>
          <a:xfrm>
            <a:off x="337443" y="617892"/>
            <a:ext cx="1645547" cy="646332"/>
            <a:chOff x="337443" y="617892"/>
            <a:chExt cx="1645547" cy="646332"/>
          </a:xfrm>
        </p:grpSpPr>
        <p:sp>
          <p:nvSpPr>
            <p:cNvPr id="21" name="TextBox 20">
              <a:extLst>
                <a:ext uri="{FF2B5EF4-FFF2-40B4-BE49-F238E27FC236}">
                  <a16:creationId xmlns:a16="http://schemas.microsoft.com/office/drawing/2014/main" id="{4868A4CE-EE5A-4B81-B9B8-C28D0CD8F7DD}"/>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22" name="TextBox 21">
              <a:extLst>
                <a:ext uri="{FF2B5EF4-FFF2-40B4-BE49-F238E27FC236}">
                  <a16:creationId xmlns:a16="http://schemas.microsoft.com/office/drawing/2014/main" id="{70023F84-DF7B-4846-BCD5-C0AA798E469F}"/>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23" name="TextBox 22">
            <a:extLst>
              <a:ext uri="{FF2B5EF4-FFF2-40B4-BE49-F238E27FC236}">
                <a16:creationId xmlns:a16="http://schemas.microsoft.com/office/drawing/2014/main" id="{E0855220-33A1-4EE3-A116-A0C56B2DE221}"/>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89519" y="1608325"/>
            <a:ext cx="2823210" cy="523220"/>
          </a:xfrm>
          <a:prstGeom prst="rect">
            <a:avLst/>
          </a:prstGeom>
          <a:noFill/>
        </p:spPr>
        <p:txBody>
          <a:bodyPr wrap="none" rtlCol="0">
            <a:spAutoFit/>
          </a:bodyPr>
          <a:lstStyle/>
          <a:p>
            <a:pPr algn="ctr"/>
            <a:r>
              <a:rPr lang="vi-VN" sz="2800" b="1" dirty="0">
                <a:solidFill>
                  <a:srgbClr val="17479D"/>
                </a:solidFill>
                <a:latin typeface="UTM Avo" panose="02040603050506020204" pitchFamily="18" charset="0"/>
              </a:rPr>
              <a:t>MỘT GIỜ HỌC</a:t>
            </a:r>
            <a:endParaRPr lang="x-none" sz="28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9FA24853-01FC-A946-88A2-4E5CEA158308}"/>
              </a:ext>
            </a:extLst>
          </p:cNvPr>
          <p:cNvSpPr txBox="1"/>
          <p:nvPr/>
        </p:nvSpPr>
        <p:spPr>
          <a:xfrm>
            <a:off x="984264" y="2325176"/>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 “Một giờ học”. </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3" y="2479742"/>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91533" y="3150595"/>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984264" y="2991388"/>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Tìm chữ cái còn thiếu.</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984264" y="3593580"/>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Sắp xếp tên theo bảng chữ cái.</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235" y="3748158"/>
            <a:ext cx="288000" cy="288000"/>
          </a:xfrm>
          <a:prstGeom prst="rect">
            <a:avLst/>
          </a:prstGeom>
        </p:spPr>
      </p:pic>
      <p:pic>
        <p:nvPicPr>
          <p:cNvPr id="12" name="Picture 11">
            <a:extLst>
              <a:ext uri="{FF2B5EF4-FFF2-40B4-BE49-F238E27FC236}">
                <a16:creationId xmlns:a16="http://schemas.microsoft.com/office/drawing/2014/main" id="{4A7A793B-C121-4DC1-8C31-2F4A6F48F343}"/>
              </a:ext>
            </a:extLst>
          </p:cNvPr>
          <p:cNvPicPr>
            <a:picLocks noChangeAspect="1"/>
          </p:cNvPicPr>
          <p:nvPr/>
        </p:nvPicPr>
        <p:blipFill rotWithShape="1">
          <a:blip r:embed="rId6">
            <a:clrChange>
              <a:clrFrom>
                <a:srgbClr val="F4FFFF"/>
              </a:clrFrom>
              <a:clrTo>
                <a:srgbClr val="F4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5084"/>
          <a:stretch/>
        </p:blipFill>
        <p:spPr>
          <a:xfrm>
            <a:off x="374488" y="364145"/>
            <a:ext cx="1266055" cy="1240715"/>
          </a:xfrm>
          <a:prstGeom prst="ellipse">
            <a:avLst/>
          </a:prstGeom>
          <a:ln>
            <a:noFill/>
          </a:ln>
          <a:effectLst/>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28574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ngượng nghịu</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33428" y="2490942"/>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lưu loát</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Question icons - 42 Free Question icons | Download PNG &amp; SVG">
            <a:extLst>
              <a:ext uri="{FF2B5EF4-FFF2-40B4-BE49-F238E27FC236}">
                <a16:creationId xmlns:a16="http://schemas.microsoft.com/office/drawing/2014/main" id="{EE86B6B8-5441-4145-AED2-9EA1681CAE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59974" y="3280390"/>
            <a:ext cx="886259" cy="8862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51F9DCE-FDFB-FC49-8507-3685534FDD1B}"/>
              </a:ext>
            </a:extLst>
          </p:cNvPr>
          <p:cNvSpPr txBox="1"/>
          <p:nvPr/>
        </p:nvSpPr>
        <p:spPr>
          <a:xfrm>
            <a:off x="1338189" y="3433799"/>
            <a:ext cx="4761066" cy="488595"/>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Khi viết đoạn văn cần chú ý điều gì?</a:t>
            </a:r>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3CD64BC-BB22-2C41-814A-66DC131D0A39}"/>
              </a:ext>
            </a:extLst>
          </p:cNvPr>
          <p:cNvGraphicFramePr>
            <a:graphicFrameLocks noGrp="1"/>
          </p:cNvGraphicFramePr>
          <p:nvPr>
            <p:extLst>
              <p:ext uri="{D42A27DB-BD31-4B8C-83A1-F6EECF244321}">
                <p14:modId xmlns:p14="http://schemas.microsoft.com/office/powerpoint/2010/main" val="2807362671"/>
              </p:ext>
            </p:extLst>
          </p:nvPr>
        </p:nvGraphicFramePr>
        <p:xfrm>
          <a:off x="567745"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val="1424792117"/>
                    </a:ext>
                  </a:extLst>
                </a:gridCol>
                <a:gridCol w="880630">
                  <a:extLst>
                    <a:ext uri="{9D8B030D-6E8A-4147-A177-3AD203B41FA5}">
                      <a16:colId xmlns:a16="http://schemas.microsoft.com/office/drawing/2014/main" val="679380306"/>
                    </a:ext>
                  </a:extLst>
                </a:gridCol>
                <a:gridCol w="880630">
                  <a:extLst>
                    <a:ext uri="{9D8B030D-6E8A-4147-A177-3AD203B41FA5}">
                      <a16:colId xmlns:a16="http://schemas.microsoft.com/office/drawing/2014/main" val="2902272846"/>
                    </a:ext>
                  </a:extLst>
                </a:gridCol>
              </a:tblGrid>
              <a:tr h="468842">
                <a:tc>
                  <a:txBody>
                    <a:bodyPr/>
                    <a:lstStyle/>
                    <a:p>
                      <a:pPr algn="ctr"/>
                      <a:r>
                        <a:rPr lang="x-none"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val="642347553"/>
                  </a:ext>
                </a:extLst>
              </a:tr>
              <a:tr h="468842">
                <a:tc>
                  <a:txBody>
                    <a:bodyPr/>
                    <a:lstStyle/>
                    <a:p>
                      <a:pPr algn="ctr"/>
                      <a:r>
                        <a:rPr lang="vi-VN" sz="1400" dirty="0">
                          <a:latin typeface="UTM Avo" panose="02040603050506020204" pitchFamily="18" charset="0"/>
                        </a:rPr>
                        <a:t>20</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p</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pê</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468842">
                <a:tc>
                  <a:txBody>
                    <a:bodyPr/>
                    <a:lstStyle/>
                    <a:p>
                      <a:pPr algn="ctr"/>
                      <a:r>
                        <a:rPr lang="vi-VN" sz="1400" dirty="0">
                          <a:latin typeface="UTM Avo" panose="02040603050506020204" pitchFamily="18" charset="0"/>
                        </a:rPr>
                        <a:t>21</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q</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quy</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468842">
                <a:tc>
                  <a:txBody>
                    <a:bodyPr/>
                    <a:lstStyle/>
                    <a:p>
                      <a:pPr algn="ctr"/>
                      <a:r>
                        <a:rPr lang="vi-VN" sz="1400" dirty="0">
                          <a:latin typeface="UTM Avo" panose="02040603050506020204" pitchFamily="18" charset="0"/>
                        </a:rPr>
                        <a:t>22</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 r</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e-rờ</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468842">
                <a:tc>
                  <a:txBody>
                    <a:bodyPr/>
                    <a:lstStyle/>
                    <a:p>
                      <a:pPr algn="ctr"/>
                      <a:r>
                        <a:rPr lang="vi-VN" sz="1400" dirty="0">
                          <a:latin typeface="UTM Avo" panose="02040603050506020204" pitchFamily="18" charset="0"/>
                        </a:rPr>
                        <a:t>23</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s</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ét-sì</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468842">
                <a:tc>
                  <a:txBody>
                    <a:bodyPr/>
                    <a:lstStyle/>
                    <a:p>
                      <a:pPr algn="ctr"/>
                      <a:r>
                        <a:rPr lang="vi-VN" sz="1400" dirty="0">
                          <a:latin typeface="UTM Avo" panose="02040603050506020204" pitchFamily="18" charset="0"/>
                        </a:rPr>
                        <a:t>24</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tê</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971807"/>
                  </a:ext>
                </a:extLst>
              </a:tr>
            </a:tbl>
          </a:graphicData>
        </a:graphic>
      </p:graphicFrame>
      <p:graphicFrame>
        <p:nvGraphicFramePr>
          <p:cNvPr id="5" name="Table 4">
            <a:extLst>
              <a:ext uri="{FF2B5EF4-FFF2-40B4-BE49-F238E27FC236}">
                <a16:creationId xmlns:a16="http://schemas.microsoft.com/office/drawing/2014/main" id="{75B070E7-8816-454B-8F99-AC41823D0796}"/>
              </a:ext>
            </a:extLst>
          </p:cNvPr>
          <p:cNvGraphicFramePr>
            <a:graphicFrameLocks noGrp="1"/>
          </p:cNvGraphicFramePr>
          <p:nvPr>
            <p:extLst>
              <p:ext uri="{D42A27DB-BD31-4B8C-83A1-F6EECF244321}">
                <p14:modId xmlns:p14="http://schemas.microsoft.com/office/powerpoint/2010/main" val="1337329457"/>
              </p:ext>
            </p:extLst>
          </p:nvPr>
        </p:nvGraphicFramePr>
        <p:xfrm>
          <a:off x="3694257"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val="1424792117"/>
                    </a:ext>
                  </a:extLst>
                </a:gridCol>
                <a:gridCol w="880630">
                  <a:extLst>
                    <a:ext uri="{9D8B030D-6E8A-4147-A177-3AD203B41FA5}">
                      <a16:colId xmlns:a16="http://schemas.microsoft.com/office/drawing/2014/main" val="679380306"/>
                    </a:ext>
                  </a:extLst>
                </a:gridCol>
                <a:gridCol w="880630">
                  <a:extLst>
                    <a:ext uri="{9D8B030D-6E8A-4147-A177-3AD203B41FA5}">
                      <a16:colId xmlns:a16="http://schemas.microsoft.com/office/drawing/2014/main" val="2902272846"/>
                    </a:ext>
                  </a:extLst>
                </a:gridCol>
              </a:tblGrid>
              <a:tr h="468842">
                <a:tc>
                  <a:txBody>
                    <a:bodyPr/>
                    <a:lstStyle/>
                    <a:p>
                      <a:pPr algn="ctr"/>
                      <a:r>
                        <a:rPr lang="x-none"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val="642347553"/>
                  </a:ext>
                </a:extLst>
              </a:tr>
              <a:tr h="468842">
                <a:tc>
                  <a:txBody>
                    <a:bodyPr/>
                    <a:lstStyle/>
                    <a:p>
                      <a:pPr algn="ctr"/>
                      <a:r>
                        <a:rPr lang="vi-VN" sz="1400" dirty="0">
                          <a:latin typeface="UTM Avo" panose="02040603050506020204" pitchFamily="18" charset="0"/>
                        </a:rPr>
                        <a:t>25</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u</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468842">
                <a:tc>
                  <a:txBody>
                    <a:bodyPr/>
                    <a:lstStyle/>
                    <a:p>
                      <a:pPr algn="ctr"/>
                      <a:r>
                        <a:rPr lang="vi-VN" sz="1400" dirty="0">
                          <a:latin typeface="UTM Avo" panose="02040603050506020204" pitchFamily="18" charset="0"/>
                        </a:rPr>
                        <a:t>26</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ư</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ư</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468842">
                <a:tc>
                  <a:txBody>
                    <a:bodyPr/>
                    <a:lstStyle/>
                    <a:p>
                      <a:pPr algn="ctr"/>
                      <a:r>
                        <a:rPr lang="vi-VN" sz="1400" dirty="0">
                          <a:latin typeface="UTM Avo" panose="02040603050506020204" pitchFamily="18" charset="0"/>
                        </a:rPr>
                        <a:t>27</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vê</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468842">
                <a:tc>
                  <a:txBody>
                    <a:bodyPr/>
                    <a:lstStyle/>
                    <a:p>
                      <a:pPr algn="ctr"/>
                      <a:r>
                        <a:rPr lang="vi-VN" sz="1400" dirty="0">
                          <a:latin typeface="UTM Avo" panose="02040603050506020204" pitchFamily="18" charset="0"/>
                        </a:rPr>
                        <a:t>28</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x</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ích-xì</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468842">
                <a:tc>
                  <a:txBody>
                    <a:bodyPr/>
                    <a:lstStyle/>
                    <a:p>
                      <a:pPr algn="ctr"/>
                      <a:r>
                        <a:rPr lang="vi-VN" sz="1400" dirty="0">
                          <a:latin typeface="UTM Avo" panose="02040603050506020204" pitchFamily="18" charset="0"/>
                        </a:rPr>
                        <a:t>29</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i dài</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105722"/>
                  </a:ext>
                </a:extLst>
              </a:tr>
            </a:tbl>
          </a:graphicData>
        </a:graphic>
      </p:graphicFrame>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những chữ cái còn thiếu trong bảng. Học thuộc tên các chữ cái.</a:t>
            </a:r>
            <a:endParaRPr lang="vi-VN" sz="1800" dirty="0">
              <a:solidFill>
                <a:srgbClr val="17479D"/>
              </a:solidFill>
              <a:latin typeface="UTM Avo" panose="02040603050506020204" pitchFamily="18" charset="0"/>
            </a:endParaRPr>
          </a:p>
        </p:txBody>
      </p:sp>
      <p:sp>
        <p:nvSpPr>
          <p:cNvPr id="8" name="Rectangle 7">
            <a:extLst>
              <a:ext uri="{FF2B5EF4-FFF2-40B4-BE49-F238E27FC236}">
                <a16:creationId xmlns:a16="http://schemas.microsoft.com/office/drawing/2014/main" id="{2652F87B-D233-3E40-907C-1EA5C8F96A5F}"/>
              </a:ext>
            </a:extLst>
          </p:cNvPr>
          <p:cNvSpPr/>
          <p:nvPr/>
        </p:nvSpPr>
        <p:spPr>
          <a:xfrm>
            <a:off x="1664598"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t</a:t>
            </a:r>
            <a:endParaRPr lang="x-none" sz="24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a16="http://schemas.microsoft.com/office/drawing/2014/main" id="{75777124-D7EF-FF4D-B0D5-AD623AC47709}"/>
              </a:ext>
            </a:extLst>
          </p:cNvPr>
          <p:cNvSpPr/>
          <p:nvPr/>
        </p:nvSpPr>
        <p:spPr>
          <a:xfrm>
            <a:off x="4791111" y="184875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u</a:t>
            </a:r>
            <a:endParaRPr lang="x-none" sz="2400" dirty="0">
              <a:solidFill>
                <a:schemeClr val="tx2">
                  <a:lumMod val="75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B1661495-57E2-4A75-A4BD-C3A0070BA7B6}"/>
              </a:ext>
            </a:extLst>
          </p:cNvPr>
          <p:cNvSpPr/>
          <p:nvPr/>
        </p:nvSpPr>
        <p:spPr>
          <a:xfrm>
            <a:off x="4791111" y="279814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v</a:t>
            </a:r>
            <a:endParaRPr lang="x-none" sz="2400" dirty="0">
              <a:solidFill>
                <a:schemeClr val="tx2">
                  <a:lumMod val="75000"/>
                </a:schemeClr>
              </a:solidFill>
              <a:latin typeface="UTM Avo" panose="02040603050506020204" pitchFamily="18" charset="0"/>
            </a:endParaRPr>
          </a:p>
        </p:txBody>
      </p:sp>
      <p:sp>
        <p:nvSpPr>
          <p:cNvPr id="11" name="Rectangle 10">
            <a:extLst>
              <a:ext uri="{FF2B5EF4-FFF2-40B4-BE49-F238E27FC236}">
                <a16:creationId xmlns:a16="http://schemas.microsoft.com/office/drawing/2014/main" id="{7AAD1131-325B-432D-9C99-2F0E496EC17B}"/>
              </a:ext>
            </a:extLst>
          </p:cNvPr>
          <p:cNvSpPr/>
          <p:nvPr/>
        </p:nvSpPr>
        <p:spPr>
          <a:xfrm>
            <a:off x="4791111"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y</a:t>
            </a:r>
            <a:endParaRPr lang="x-none" sz="24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5169" y="396256"/>
            <a:ext cx="5311568" cy="923330"/>
          </a:xfrm>
          <a:prstGeom prst="rect">
            <a:avLst/>
          </a:prstGeom>
          <a:noFill/>
        </p:spPr>
        <p:txBody>
          <a:bodyPr wrap="square" rtlCol="0">
            <a:spAutoFit/>
          </a:bodyPr>
          <a:lstStyle/>
          <a:p>
            <a:pPr algn="just"/>
            <a:r>
              <a:rPr lang="vi-VN" sz="1800" b="1" dirty="0">
                <a:solidFill>
                  <a:srgbClr val="17479D"/>
                </a:solidFill>
                <a:latin typeface="UTM Avo" panose="02040603050506020204" pitchFamily="18" charset="0"/>
              </a:rPr>
              <a:t>Sắp xếp tên các bạn dưới đây theo đúng thứ tự trong bảng chữ cái. Viết lại tên các bạn theo thứ tự đã sắp xếp.</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4" y="485592"/>
            <a:ext cx="288000" cy="288000"/>
          </a:xfrm>
          <a:prstGeom prst="rect">
            <a:avLst/>
          </a:prstGeom>
        </p:spPr>
      </p:pic>
      <p:pic>
        <p:nvPicPr>
          <p:cNvPr id="4" name="Picture 3">
            <a:extLst>
              <a:ext uri="{FF2B5EF4-FFF2-40B4-BE49-F238E27FC236}">
                <a16:creationId xmlns:a16="http://schemas.microsoft.com/office/drawing/2014/main" id="{F8364900-0E3E-4545-8917-074ECA2FE8CC}"/>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81301"/>
          <a:stretch/>
        </p:blipFill>
        <p:spPr>
          <a:xfrm>
            <a:off x="760315" y="1244280"/>
            <a:ext cx="993182" cy="1759792"/>
          </a:xfrm>
          <a:prstGeom prst="rect">
            <a:avLst/>
          </a:prstGeom>
        </p:spPr>
      </p:pic>
      <p:pic>
        <p:nvPicPr>
          <p:cNvPr id="15" name="Picture 14">
            <a:extLst>
              <a:ext uri="{FF2B5EF4-FFF2-40B4-BE49-F238E27FC236}">
                <a16:creationId xmlns:a16="http://schemas.microsoft.com/office/drawing/2014/main" id="{C73B3BDA-4A08-444B-BC0A-7355535EB26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8698" r="55985"/>
          <a:stretch/>
        </p:blipFill>
        <p:spPr>
          <a:xfrm>
            <a:off x="1753497" y="1244280"/>
            <a:ext cx="1344705" cy="1759792"/>
          </a:xfrm>
          <a:prstGeom prst="rect">
            <a:avLst/>
          </a:prstGeom>
        </p:spPr>
      </p:pic>
      <p:pic>
        <p:nvPicPr>
          <p:cNvPr id="16" name="Picture 15">
            <a:extLst>
              <a:ext uri="{FF2B5EF4-FFF2-40B4-BE49-F238E27FC236}">
                <a16:creationId xmlns:a16="http://schemas.microsoft.com/office/drawing/2014/main" id="{799D08CD-C492-4470-BCC2-F71D6586C32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44015" r="37286"/>
          <a:stretch/>
        </p:blipFill>
        <p:spPr>
          <a:xfrm>
            <a:off x="3098203" y="1244280"/>
            <a:ext cx="993182" cy="1759792"/>
          </a:xfrm>
          <a:prstGeom prst="rect">
            <a:avLst/>
          </a:prstGeom>
        </p:spPr>
      </p:pic>
      <p:pic>
        <p:nvPicPr>
          <p:cNvPr id="17" name="Picture 16">
            <a:extLst>
              <a:ext uri="{FF2B5EF4-FFF2-40B4-BE49-F238E27FC236}">
                <a16:creationId xmlns:a16="http://schemas.microsoft.com/office/drawing/2014/main" id="{DCEACB26-AED3-40A6-B0EA-FA070E4A21A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62714" r="18588"/>
          <a:stretch/>
        </p:blipFill>
        <p:spPr>
          <a:xfrm>
            <a:off x="4091385" y="1244280"/>
            <a:ext cx="993182" cy="1759792"/>
          </a:xfrm>
          <a:prstGeom prst="rect">
            <a:avLst/>
          </a:prstGeom>
        </p:spPr>
      </p:pic>
      <p:pic>
        <p:nvPicPr>
          <p:cNvPr id="18" name="Picture 17">
            <a:extLst>
              <a:ext uri="{FF2B5EF4-FFF2-40B4-BE49-F238E27FC236}">
                <a16:creationId xmlns:a16="http://schemas.microsoft.com/office/drawing/2014/main" id="{A3DF7CB6-4BC5-4430-BE32-27778AEE2DA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81302"/>
          <a:stretch/>
        </p:blipFill>
        <p:spPr>
          <a:xfrm>
            <a:off x="5078701" y="1244280"/>
            <a:ext cx="993182" cy="1759792"/>
          </a:xfrm>
          <a:prstGeom prst="rect">
            <a:avLst/>
          </a:prstGeom>
        </p:spPr>
      </p:pic>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4.07407E-6 -2.96296E-6 L -0.33888 0.33056 " pathEditMode="relative" rAng="0" ptsTypes="AA">
                                      <p:cBhvr>
                                        <p:cTn id="27" dur="2000" fill="hold"/>
                                        <p:tgtEl>
                                          <p:spTgt spid="16"/>
                                        </p:tgtEl>
                                        <p:attrNameLst>
                                          <p:attrName>ppt_x</p:attrName>
                                          <p:attrName>ppt_y</p:attrName>
                                        </p:attrNameLst>
                                      </p:cBhvr>
                                      <p:rCtr x="-16944" y="16512"/>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33333E-6 -2.96296E-6 L 0.14491 0.33056 " pathEditMode="relative" rAng="0" ptsTypes="AA">
                                      <p:cBhvr>
                                        <p:cTn id="31" dur="2000" fill="hold"/>
                                        <p:tgtEl>
                                          <p:spTgt spid="4"/>
                                        </p:tgtEl>
                                        <p:attrNameLst>
                                          <p:attrName>ppt_x</p:attrName>
                                          <p:attrName>ppt_y</p:attrName>
                                        </p:attrNameLst>
                                      </p:cBhvr>
                                      <p:rCtr x="7245" y="16512"/>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1.48148E-6 -2.96296E-6 L -0.18125 0.33056 " pathEditMode="relative" rAng="0" ptsTypes="AA">
                                      <p:cBhvr>
                                        <p:cTn id="35" dur="2000" fill="hold"/>
                                        <p:tgtEl>
                                          <p:spTgt spid="17"/>
                                        </p:tgtEl>
                                        <p:attrNameLst>
                                          <p:attrName>ppt_x</p:attrName>
                                          <p:attrName>ppt_y</p:attrName>
                                        </p:attrNameLst>
                                      </p:cBhvr>
                                      <p:rCtr x="-9074" y="1651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2.96296E-6 -2.96296E-6 L -0.18402 0.33056 " pathEditMode="relative" rAng="0" ptsTypes="AA">
                                      <p:cBhvr>
                                        <p:cTn id="39" dur="2000" fill="hold"/>
                                        <p:tgtEl>
                                          <p:spTgt spid="18"/>
                                        </p:tgtEl>
                                        <p:attrNameLst>
                                          <p:attrName>ppt_x</p:attrName>
                                          <p:attrName>ppt_y</p:attrName>
                                        </p:attrNameLst>
                                      </p:cBhvr>
                                      <p:rCtr x="-9213" y="16512"/>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7037E-6 -2.96296E-6 L 0.44005 0.33056 " pathEditMode="relative" rAng="0" ptsTypes="AA">
                                      <p:cBhvr>
                                        <p:cTn id="43" dur="2000" fill="hold"/>
                                        <p:tgtEl>
                                          <p:spTgt spid="15"/>
                                        </p:tgtEl>
                                        <p:attrNameLst>
                                          <p:attrName>ppt_x</p:attrName>
                                          <p:attrName>ppt_y</p:attrName>
                                        </p:attrNameLst>
                                      </p:cBhvr>
                                      <p:rCtr x="21991" y="16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5169" y="396256"/>
            <a:ext cx="5311568" cy="923330"/>
          </a:xfrm>
          <a:prstGeom prst="rect">
            <a:avLst/>
          </a:prstGeom>
          <a:noFill/>
        </p:spPr>
        <p:txBody>
          <a:bodyPr wrap="square" rtlCol="0">
            <a:spAutoFit/>
          </a:bodyPr>
          <a:lstStyle/>
          <a:p>
            <a:pPr algn="just"/>
            <a:r>
              <a:rPr lang="vi-VN" sz="1800" b="1" dirty="0">
                <a:solidFill>
                  <a:srgbClr val="17479D"/>
                </a:solidFill>
                <a:latin typeface="UTM Avo" panose="02040603050506020204" pitchFamily="18" charset="0"/>
              </a:rPr>
              <a:t>Sắp xếp tên các bạn dưới đây theo đúng thứ tự trong bảng chữ cái. Viết lại tên các bạn theo thứ tự đã sắp xếp.</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4" y="485592"/>
            <a:ext cx="288000" cy="288000"/>
          </a:xfrm>
          <a:prstGeom prst="rect">
            <a:avLst/>
          </a:prstGeom>
        </p:spPr>
      </p:pic>
      <p:grpSp>
        <p:nvGrpSpPr>
          <p:cNvPr id="5" name="Group 4">
            <a:extLst>
              <a:ext uri="{FF2B5EF4-FFF2-40B4-BE49-F238E27FC236}">
                <a16:creationId xmlns:a16="http://schemas.microsoft.com/office/drawing/2014/main" id="{DD4ADF09-5085-40BD-B844-57D250DCEE56}"/>
              </a:ext>
            </a:extLst>
          </p:cNvPr>
          <p:cNvGrpSpPr/>
          <p:nvPr/>
        </p:nvGrpSpPr>
        <p:grpSpPr>
          <a:xfrm>
            <a:off x="845916" y="2927399"/>
            <a:ext cx="5166167" cy="1819845"/>
            <a:chOff x="757382" y="2944019"/>
            <a:chExt cx="5166167" cy="1819845"/>
          </a:xfrm>
        </p:grpSpPr>
        <p:pic>
          <p:nvPicPr>
            <p:cNvPr id="4" name="Picture 3">
              <a:extLst>
                <a:ext uri="{FF2B5EF4-FFF2-40B4-BE49-F238E27FC236}">
                  <a16:creationId xmlns:a16="http://schemas.microsoft.com/office/drawing/2014/main" id="{F8364900-0E3E-4545-8917-074ECA2FE8CC}"/>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81301"/>
            <a:stretch/>
          </p:blipFill>
          <p:spPr>
            <a:xfrm>
              <a:off x="1750564" y="3004072"/>
              <a:ext cx="993182" cy="1759792"/>
            </a:xfrm>
            <a:prstGeom prst="rect">
              <a:avLst/>
            </a:prstGeom>
          </p:spPr>
        </p:pic>
        <p:pic>
          <p:nvPicPr>
            <p:cNvPr id="15" name="Picture 14">
              <a:extLst>
                <a:ext uri="{FF2B5EF4-FFF2-40B4-BE49-F238E27FC236}">
                  <a16:creationId xmlns:a16="http://schemas.microsoft.com/office/drawing/2014/main" id="{C73B3BDA-4A08-444B-BC0A-7355535EB26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8698" r="55985"/>
            <a:stretch/>
          </p:blipFill>
          <p:spPr>
            <a:xfrm>
              <a:off x="4578844" y="2944019"/>
              <a:ext cx="1344705" cy="1759792"/>
            </a:xfrm>
            <a:prstGeom prst="rect">
              <a:avLst/>
            </a:prstGeom>
          </p:spPr>
        </p:pic>
        <p:pic>
          <p:nvPicPr>
            <p:cNvPr id="16" name="Picture 15">
              <a:extLst>
                <a:ext uri="{FF2B5EF4-FFF2-40B4-BE49-F238E27FC236}">
                  <a16:creationId xmlns:a16="http://schemas.microsoft.com/office/drawing/2014/main" id="{799D08CD-C492-4470-BCC2-F71D6586C32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44015" r="37286"/>
            <a:stretch/>
          </p:blipFill>
          <p:spPr>
            <a:xfrm>
              <a:off x="757382" y="2944019"/>
              <a:ext cx="993182" cy="1759792"/>
            </a:xfrm>
            <a:prstGeom prst="rect">
              <a:avLst/>
            </a:prstGeom>
          </p:spPr>
        </p:pic>
        <p:pic>
          <p:nvPicPr>
            <p:cNvPr id="17" name="Picture 16">
              <a:extLst>
                <a:ext uri="{FF2B5EF4-FFF2-40B4-BE49-F238E27FC236}">
                  <a16:creationId xmlns:a16="http://schemas.microsoft.com/office/drawing/2014/main" id="{DCEACB26-AED3-40A6-B0EA-FA070E4A21A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62714" r="18588"/>
            <a:stretch/>
          </p:blipFill>
          <p:spPr>
            <a:xfrm>
              <a:off x="2766618" y="2944019"/>
              <a:ext cx="993182" cy="1759792"/>
            </a:xfrm>
            <a:prstGeom prst="rect">
              <a:avLst/>
            </a:prstGeom>
          </p:spPr>
        </p:pic>
        <p:pic>
          <p:nvPicPr>
            <p:cNvPr id="18" name="Picture 17">
              <a:extLst>
                <a:ext uri="{FF2B5EF4-FFF2-40B4-BE49-F238E27FC236}">
                  <a16:creationId xmlns:a16="http://schemas.microsoft.com/office/drawing/2014/main" id="{A3DF7CB6-4BC5-4430-BE32-27778AEE2DA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81302"/>
            <a:stretch/>
          </p:blipFill>
          <p:spPr>
            <a:xfrm>
              <a:off x="3585662" y="2944019"/>
              <a:ext cx="993182" cy="1759792"/>
            </a:xfrm>
            <a:prstGeom prst="rect">
              <a:avLst/>
            </a:prstGeom>
          </p:spPr>
        </p:pic>
      </p:grpSp>
      <p:sp>
        <p:nvSpPr>
          <p:cNvPr id="10" name="TextBox 9">
            <a:extLst>
              <a:ext uri="{FF2B5EF4-FFF2-40B4-BE49-F238E27FC236}">
                <a16:creationId xmlns:a16="http://schemas.microsoft.com/office/drawing/2014/main" id="{152366A0-B1CC-4C13-8281-46C620959588}"/>
              </a:ext>
            </a:extLst>
          </p:cNvPr>
          <p:cNvSpPr txBox="1"/>
          <p:nvPr/>
        </p:nvSpPr>
        <p:spPr>
          <a:xfrm>
            <a:off x="616314" y="3176194"/>
            <a:ext cx="5214331" cy="45608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sym typeface="Wingdings" panose="05000000000000000000" pitchFamily="2" charset="2"/>
              </a:rPr>
              <a:t> Quân, Sơn, Tuấn, Vân, Xuân.</a:t>
            </a:r>
          </a:p>
        </p:txBody>
      </p:sp>
    </p:spTree>
    <p:extLst>
      <p:ext uri="{BB962C8B-B14F-4D97-AF65-F5344CB8AC3E}">
        <p14:creationId xmlns:p14="http://schemas.microsoft.com/office/powerpoint/2010/main" val="10225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34568E-6 L -0.00995 -0.34229 " pathEditMode="relative" rAng="0" ptsTypes="AA">
                                      <p:cBhvr>
                                        <p:cTn id="6" dur="2000" fill="hold"/>
                                        <p:tgtEl>
                                          <p:spTgt spid="5"/>
                                        </p:tgtEl>
                                        <p:attrNameLst>
                                          <p:attrName>ppt_x</p:attrName>
                                          <p:attrName>ppt_y</p:attrName>
                                        </p:attrNameLst>
                                      </p:cBhvr>
                                      <p:rCtr x="-509" y="-1713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95171991-81FE-467B-8569-2A29461CC69D}"/>
              </a:ext>
            </a:extLst>
          </p:cNvPr>
          <p:cNvGrpSpPr/>
          <p:nvPr/>
        </p:nvGrpSpPr>
        <p:grpSpPr>
          <a:xfrm>
            <a:off x="337443" y="617892"/>
            <a:ext cx="1645547" cy="646332"/>
            <a:chOff x="337443" y="617892"/>
            <a:chExt cx="1645547" cy="646332"/>
          </a:xfrm>
        </p:grpSpPr>
        <p:sp>
          <p:nvSpPr>
            <p:cNvPr id="20" name="TextBox 19">
              <a:extLst>
                <a:ext uri="{FF2B5EF4-FFF2-40B4-BE49-F238E27FC236}">
                  <a16:creationId xmlns:a16="http://schemas.microsoft.com/office/drawing/2014/main" id="{BA923ECA-31BF-41C9-AC63-F57C3268FF5A}"/>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21" name="TextBox 20">
              <a:extLst>
                <a:ext uri="{FF2B5EF4-FFF2-40B4-BE49-F238E27FC236}">
                  <a16:creationId xmlns:a16="http://schemas.microsoft.com/office/drawing/2014/main" id="{2ACB8F99-46C4-4D29-934E-07CAAD3E764D}"/>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22" name="TextBox 21">
            <a:extLst>
              <a:ext uri="{FF2B5EF4-FFF2-40B4-BE49-F238E27FC236}">
                <a16:creationId xmlns:a16="http://schemas.microsoft.com/office/drawing/2014/main" id="{F5DB953E-9662-4407-9420-356F81F9BCA1}"/>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337443" y="617892"/>
            <a:ext cx="1645547" cy="646332"/>
            <a:chOff x="337443" y="617892"/>
            <a:chExt cx="1645547" cy="646332"/>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357855" y="536177"/>
            <a:ext cx="6060624" cy="338554"/>
          </a:xfrm>
          <a:prstGeom prst="rect">
            <a:avLst/>
          </a:prstGeom>
          <a:noFill/>
        </p:spPr>
        <p:txBody>
          <a:bodyPr wrap="square" rtlCol="0">
            <a:spAutoFit/>
          </a:bodyPr>
          <a:lstStyle/>
          <a:p>
            <a:r>
              <a:rPr lang="en-US" sz="1600" b="1" dirty="0">
                <a:solidFill>
                  <a:schemeClr val="accent4">
                    <a:lumMod val="50000"/>
                  </a:schemeClr>
                </a:solidFill>
                <a:latin typeface="UTM Avo" panose="02040603050506020204" pitchFamily="18" charset="0"/>
              </a:rPr>
              <a:t>1. </a:t>
            </a:r>
            <a:r>
              <a:rPr lang="vi-VN" sz="1600" b="1" dirty="0">
                <a:solidFill>
                  <a:schemeClr val="accent4">
                    <a:lumMod val="50000"/>
                  </a:schemeClr>
                </a:solidFill>
                <a:latin typeface="UTM Avo" panose="02040603050506020204" pitchFamily="18" charset="0"/>
              </a:rPr>
              <a:t>Những từ ngữ nào dưới đây chỉ đặc điểm?</a:t>
            </a:r>
            <a:endParaRPr lang="en-US" sz="16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8189FA9B-E14C-4F02-8552-AC599CBACEA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57855" y="936286"/>
            <a:ext cx="6142289" cy="2237220"/>
          </a:xfrm>
          <a:prstGeom prst="rect">
            <a:avLst/>
          </a:prstGeom>
        </p:spPr>
      </p:pic>
      <p:sp>
        <p:nvSpPr>
          <p:cNvPr id="18" name="Oval 17">
            <a:extLst>
              <a:ext uri="{FF2B5EF4-FFF2-40B4-BE49-F238E27FC236}">
                <a16:creationId xmlns:a16="http://schemas.microsoft.com/office/drawing/2014/main" id="{D1625C44-B708-4FC5-9E5D-9C6AD23BCA71}"/>
              </a:ext>
            </a:extLst>
          </p:cNvPr>
          <p:cNvSpPr/>
          <p:nvPr/>
        </p:nvSpPr>
        <p:spPr>
          <a:xfrm>
            <a:off x="1344235" y="1059397"/>
            <a:ext cx="1418351"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a:extLst>
              <a:ext uri="{FF2B5EF4-FFF2-40B4-BE49-F238E27FC236}">
                <a16:creationId xmlns:a16="http://schemas.microsoft.com/office/drawing/2014/main" id="{9F0C3B80-3F14-49C0-892B-6672D7FC0AE1}"/>
              </a:ext>
            </a:extLst>
          </p:cNvPr>
          <p:cNvSpPr/>
          <p:nvPr/>
        </p:nvSpPr>
        <p:spPr>
          <a:xfrm>
            <a:off x="4637868" y="1223899"/>
            <a:ext cx="1418351"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AE70EB83-B8BB-43D2-9083-63FF7F97A839}"/>
              </a:ext>
            </a:extLst>
          </p:cNvPr>
          <p:cNvSpPr/>
          <p:nvPr/>
        </p:nvSpPr>
        <p:spPr>
          <a:xfrm>
            <a:off x="805872" y="2380859"/>
            <a:ext cx="1418351"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a:extLst>
              <a:ext uri="{FF2B5EF4-FFF2-40B4-BE49-F238E27FC236}">
                <a16:creationId xmlns:a16="http://schemas.microsoft.com/office/drawing/2014/main" id="{9C6B3812-FF6F-4377-AD00-C6C7FF289A86}"/>
              </a:ext>
            </a:extLst>
          </p:cNvPr>
          <p:cNvSpPr/>
          <p:nvPr/>
        </p:nvSpPr>
        <p:spPr>
          <a:xfrm>
            <a:off x="3653009" y="1826861"/>
            <a:ext cx="1155660"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a:extLst>
              <a:ext uri="{FF2B5EF4-FFF2-40B4-BE49-F238E27FC236}">
                <a16:creationId xmlns:a16="http://schemas.microsoft.com/office/drawing/2014/main" id="{24D1E317-DB68-425F-9D48-215DAE489065}"/>
              </a:ext>
            </a:extLst>
          </p:cNvPr>
          <p:cNvSpPr/>
          <p:nvPr/>
        </p:nvSpPr>
        <p:spPr>
          <a:xfrm>
            <a:off x="5168178" y="1921703"/>
            <a:ext cx="1155660"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a:extLst>
              <a:ext uri="{FF2B5EF4-FFF2-40B4-BE49-F238E27FC236}">
                <a16:creationId xmlns:a16="http://schemas.microsoft.com/office/drawing/2014/main" id="{CABA737E-50A0-44E6-BEB2-36FD741725FC}"/>
              </a:ext>
            </a:extLst>
          </p:cNvPr>
          <p:cNvSpPr/>
          <p:nvPr/>
        </p:nvSpPr>
        <p:spPr>
          <a:xfrm>
            <a:off x="4055949" y="2550907"/>
            <a:ext cx="1418350"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1BB2E103-F7AA-4EEB-B080-A46F00451C87}"/>
              </a:ext>
            </a:extLst>
          </p:cNvPr>
          <p:cNvSpPr txBox="1"/>
          <p:nvPr/>
        </p:nvSpPr>
        <p:spPr>
          <a:xfrm>
            <a:off x="357855" y="3127340"/>
            <a:ext cx="6294767" cy="338554"/>
          </a:xfrm>
          <a:prstGeom prst="rect">
            <a:avLst/>
          </a:prstGeom>
          <a:noFill/>
        </p:spPr>
        <p:txBody>
          <a:bodyPr wrap="square" rtlCol="0">
            <a:spAutoFit/>
          </a:bodyPr>
          <a:lstStyle/>
          <a:p>
            <a:pPr algn="just"/>
            <a:r>
              <a:rPr lang="en-US" sz="1600" b="1" dirty="0">
                <a:solidFill>
                  <a:schemeClr val="accent4">
                    <a:lumMod val="50000"/>
                  </a:schemeClr>
                </a:solidFill>
                <a:latin typeface="UTM Avo" panose="02040603050506020204" pitchFamily="18" charset="0"/>
              </a:rPr>
              <a:t>2. </a:t>
            </a:r>
            <a:r>
              <a:rPr lang="vi-VN" sz="1600" b="1" dirty="0">
                <a:solidFill>
                  <a:schemeClr val="accent4">
                    <a:lumMod val="50000"/>
                  </a:schemeClr>
                </a:solidFill>
                <a:latin typeface="UTM Avo" panose="02040603050506020204" pitchFamily="18" charset="0"/>
              </a:rPr>
              <a:t>Ghép các từ ngữ ở bài tập 1 để tạo câu nêu đặc điểm.</a:t>
            </a:r>
            <a:endParaRPr lang="en-US" sz="1600" b="1" dirty="0">
              <a:solidFill>
                <a:schemeClr val="accent4">
                  <a:lumMod val="50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FECD2E7E-DC31-4327-96C7-20513625498F}"/>
              </a:ext>
            </a:extLst>
          </p:cNvPr>
          <p:cNvSpPr txBox="1"/>
          <p:nvPr/>
        </p:nvSpPr>
        <p:spPr>
          <a:xfrm>
            <a:off x="637830" y="3391515"/>
            <a:ext cx="5214331"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sym typeface="Wingdings" panose="05000000000000000000" pitchFamily="2" charset="2"/>
              </a:rPr>
              <a:t>M: </a:t>
            </a:r>
            <a:r>
              <a:rPr lang="vi-VN" sz="1600" dirty="0">
                <a:latin typeface="UTM Avo" panose="02040603050506020204" pitchFamily="18" charset="0"/>
                <a:sym typeface="Wingdings" panose="05000000000000000000" pitchFamily="2" charset="2"/>
              </a:rPr>
              <a:t>Đôi mắt đen láy.</a:t>
            </a:r>
            <a:endParaRPr lang="vi-VN" sz="1600" b="1" dirty="0">
              <a:solidFill>
                <a:schemeClr val="accent6">
                  <a:lumMod val="75000"/>
                </a:schemeClr>
              </a:solidFill>
              <a:latin typeface="UTM Avo" panose="02040603050506020204" pitchFamily="18" charset="0"/>
              <a:sym typeface="Wingdings" panose="05000000000000000000" pitchFamily="2" charset="2"/>
            </a:endParaRPr>
          </a:p>
        </p:txBody>
      </p:sp>
      <p:sp>
        <p:nvSpPr>
          <p:cNvPr id="12" name="TextBox 11">
            <a:extLst>
              <a:ext uri="{FF2B5EF4-FFF2-40B4-BE49-F238E27FC236}">
                <a16:creationId xmlns:a16="http://schemas.microsoft.com/office/drawing/2014/main" id="{0F9DE0A9-3757-4183-B17A-1314B1AA66A2}"/>
              </a:ext>
            </a:extLst>
          </p:cNvPr>
          <p:cNvSpPr txBox="1"/>
          <p:nvPr/>
        </p:nvSpPr>
        <p:spPr>
          <a:xfrm>
            <a:off x="1005840" y="3722239"/>
            <a:ext cx="2511912"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Khuôn mặt bầu bĩnh.</a:t>
            </a:r>
          </a:p>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Mái tóc đen nhánh.</a:t>
            </a:r>
          </a:p>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Vầng trán cao.</a:t>
            </a:r>
          </a:p>
        </p:txBody>
      </p:sp>
      <p:sp>
        <p:nvSpPr>
          <p:cNvPr id="13" name="TextBox 12">
            <a:extLst>
              <a:ext uri="{FF2B5EF4-FFF2-40B4-BE49-F238E27FC236}">
                <a16:creationId xmlns:a16="http://schemas.microsoft.com/office/drawing/2014/main" id="{E21C11EB-0051-40D6-9B88-ABD3E99AA62F}"/>
              </a:ext>
            </a:extLst>
          </p:cNvPr>
          <p:cNvSpPr txBox="1"/>
          <p:nvPr/>
        </p:nvSpPr>
        <p:spPr>
          <a:xfrm>
            <a:off x="3552713" y="3722238"/>
            <a:ext cx="2511912"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Đôi mắt sáng.</a:t>
            </a:r>
          </a:p>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Mái tóc mượt mà.</a:t>
            </a:r>
          </a:p>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Khuôn mặt sáng.</a:t>
            </a: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heel(1)">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wipe(left)">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Effect transition="in" filter="wipe(left)">
                                      <p:cBhvr>
                                        <p:cTn id="61" dur="500"/>
                                        <p:tgtEl>
                                          <p:spTgt spid="1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xEl>
                                              <p:pRg st="2" end="2"/>
                                            </p:txEl>
                                          </p:spTgt>
                                        </p:tgtEl>
                                        <p:attrNameLst>
                                          <p:attrName>style.visibility</p:attrName>
                                        </p:attrNameLst>
                                      </p:cBhvr>
                                      <p:to>
                                        <p:strVal val="visible"/>
                                      </p:to>
                                    </p:set>
                                    <p:animEffect transition="in" filter="wipe(left)">
                                      <p:cBhvr>
                                        <p:cTn id="66" dur="500"/>
                                        <p:tgtEl>
                                          <p:spTgt spid="1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
                                            <p:txEl>
                                              <p:pRg st="1" end="1"/>
                                            </p:txEl>
                                          </p:spTgt>
                                        </p:tgtEl>
                                        <p:attrNameLst>
                                          <p:attrName>style.visibility</p:attrName>
                                        </p:attrNameLst>
                                      </p:cBhvr>
                                      <p:to>
                                        <p:strVal val="visible"/>
                                      </p:to>
                                    </p:set>
                                    <p:animEffect transition="in" filter="wipe(left)">
                                      <p:cBhvr>
                                        <p:cTn id="76" dur="500"/>
                                        <p:tgtEl>
                                          <p:spTgt spid="13">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
                                            <p:txEl>
                                              <p:pRg st="2" end="2"/>
                                            </p:txEl>
                                          </p:spTgt>
                                        </p:tgtEl>
                                        <p:attrNameLst>
                                          <p:attrName>style.visibility</p:attrName>
                                        </p:attrNameLst>
                                      </p:cBhvr>
                                      <p:to>
                                        <p:strVal val="visible"/>
                                      </p:to>
                                    </p:set>
                                    <p:animEffect transition="in" filter="wipe(left)">
                                      <p:cBhvr>
                                        <p:cTn id="8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animBg="1"/>
      <p:bldP spid="19" grpId="0" animBg="1"/>
      <p:bldP spid="20" grpId="0" animBg="1"/>
      <p:bldP spid="21" grpId="0" animBg="1"/>
      <p:bldP spid="23" grpId="0" animBg="1"/>
      <p:bldP spid="24" grpId="0" animBg="1"/>
      <p:bldP spid="10" grpId="0"/>
      <p:bldP spid="11" grpId="0"/>
      <p:bldP spid="12" grpId="0" build="p"/>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398688" y="557692"/>
            <a:ext cx="6060624" cy="584775"/>
          </a:xfrm>
          <a:prstGeom prst="rect">
            <a:avLst/>
          </a:prstGeom>
          <a:noFill/>
        </p:spPr>
        <p:txBody>
          <a:bodyPr wrap="square" rtlCol="0">
            <a:spAutoFit/>
          </a:bodyPr>
          <a:lstStyle/>
          <a:p>
            <a:pPr algn="just"/>
            <a:r>
              <a:rPr lang="en-US" sz="1600" b="1" dirty="0">
                <a:solidFill>
                  <a:schemeClr val="accent4">
                    <a:lumMod val="50000"/>
                  </a:schemeClr>
                </a:solidFill>
                <a:latin typeface="UTM Avo" panose="02040603050506020204" pitchFamily="18" charset="0"/>
              </a:rPr>
              <a:t>3. </a:t>
            </a:r>
            <a:r>
              <a:rPr lang="vi-VN" sz="1600" b="1" dirty="0">
                <a:solidFill>
                  <a:schemeClr val="accent4">
                    <a:lumMod val="50000"/>
                  </a:schemeClr>
                </a:solidFill>
                <a:latin typeface="UTM Avo" panose="02040603050506020204" pitchFamily="18" charset="0"/>
              </a:rPr>
              <a:t>Đặt một câu nêu đặc điểm ngoại hình của một bạn trong lớp em.</a:t>
            </a:r>
            <a:endParaRPr lang="en-US" sz="1600" b="1" dirty="0">
              <a:solidFill>
                <a:schemeClr val="accent4">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0F9DE0A9-3757-4183-B17A-1314B1AA66A2}"/>
              </a:ext>
            </a:extLst>
          </p:cNvPr>
          <p:cNvSpPr txBox="1"/>
          <p:nvPr/>
        </p:nvSpPr>
        <p:spPr>
          <a:xfrm>
            <a:off x="554017" y="1142467"/>
            <a:ext cx="3899647"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Bạn Hà có đôi mắt đen láy.</a:t>
            </a:r>
          </a:p>
        </p:txBody>
      </p:sp>
      <p:pic>
        <p:nvPicPr>
          <p:cNvPr id="4" name="Picture 3">
            <a:extLst>
              <a:ext uri="{FF2B5EF4-FFF2-40B4-BE49-F238E27FC236}">
                <a16:creationId xmlns:a16="http://schemas.microsoft.com/office/drawing/2014/main" id="{C519F5A3-ACA4-4688-A2FA-B776F41AD32D}"/>
              </a:ext>
            </a:extLst>
          </p:cNvPr>
          <p:cNvPicPr>
            <a:picLocks noChangeAspect="1"/>
          </p:cNvPicPr>
          <p:nvPr/>
        </p:nvPicPr>
        <p:blipFill>
          <a:blip r:embed="rId2"/>
          <a:stretch>
            <a:fillRect/>
          </a:stretch>
        </p:blipFill>
        <p:spPr>
          <a:xfrm rot="20586010">
            <a:off x="952083" y="2058432"/>
            <a:ext cx="1821178" cy="2522362"/>
          </a:xfrm>
          <a:prstGeom prst="rect">
            <a:avLst/>
          </a:prstGeom>
        </p:spPr>
      </p:pic>
      <p:pic>
        <p:nvPicPr>
          <p:cNvPr id="6" name="Picture 5" descr="A picture containing person, posing, smiling&#10;&#10;Description automatically generated">
            <a:extLst>
              <a:ext uri="{FF2B5EF4-FFF2-40B4-BE49-F238E27FC236}">
                <a16:creationId xmlns:a16="http://schemas.microsoft.com/office/drawing/2014/main" id="{3E9E4961-0D79-4838-A716-31BF0FFDF2B0}"/>
              </a:ext>
            </a:extLst>
          </p:cNvPr>
          <p:cNvPicPr>
            <a:picLocks noChangeAspect="1"/>
          </p:cNvPicPr>
          <p:nvPr/>
        </p:nvPicPr>
        <p:blipFill>
          <a:blip r:embed="rId3"/>
          <a:stretch>
            <a:fillRect/>
          </a:stretch>
        </p:blipFill>
        <p:spPr>
          <a:xfrm rot="967914">
            <a:off x="4036148" y="1171851"/>
            <a:ext cx="1683573" cy="2244764"/>
          </a:xfrm>
          <a:prstGeom prst="rect">
            <a:avLst/>
          </a:prstGeom>
        </p:spPr>
      </p:pic>
      <p:sp>
        <p:nvSpPr>
          <p:cNvPr id="25" name="TextBox 24">
            <a:extLst>
              <a:ext uri="{FF2B5EF4-FFF2-40B4-BE49-F238E27FC236}">
                <a16:creationId xmlns:a16="http://schemas.microsoft.com/office/drawing/2014/main" id="{FBFBB3EB-4FD9-49C2-969C-0FA78D6647DF}"/>
              </a:ext>
            </a:extLst>
          </p:cNvPr>
          <p:cNvSpPr txBox="1"/>
          <p:nvPr/>
        </p:nvSpPr>
        <p:spPr>
          <a:xfrm>
            <a:off x="3100562" y="3804914"/>
            <a:ext cx="3899647"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Bạn Quân có mái tóc mượt mà.</a:t>
            </a:r>
          </a:p>
        </p:txBody>
      </p:sp>
    </p:spTree>
    <p:extLst>
      <p:ext uri="{BB962C8B-B14F-4D97-AF65-F5344CB8AC3E}">
        <p14:creationId xmlns:p14="http://schemas.microsoft.com/office/powerpoint/2010/main" val="13350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wipe(left)">
                                      <p:cBhvr>
                                        <p:cTn id="23" dur="500"/>
                                        <p:tgtEl>
                                          <p:spTgt spid="25">
                                            <p:txEl>
                                              <p:pRg st="0" end="0"/>
                                            </p:txEl>
                                          </p:spTgt>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build="p"/>
      <p:bldP spid="2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4228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2892" y="452774"/>
            <a:ext cx="5752216"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vi-VN" sz="1600" b="1" dirty="0">
                <a:solidFill>
                  <a:schemeClr val="accent4">
                    <a:lumMod val="50000"/>
                  </a:schemeClr>
                </a:solidFill>
                <a:latin typeface="UTM Avo" panose="02040603050506020204" pitchFamily="18" charset="0"/>
              </a:rPr>
              <a:t>Nói về các hoạt động của bạn nhỏ trong tranh.</a:t>
            </a:r>
            <a:endParaRPr lang="en-US" sz="1600" b="1" dirty="0">
              <a:solidFill>
                <a:schemeClr val="accent4">
                  <a:lumMod val="50000"/>
                </a:schemeClr>
              </a:solidFill>
              <a:latin typeface="UTM Avo" panose="02040603050506020204" pitchFamily="18" charset="0"/>
            </a:endParaRPr>
          </a:p>
        </p:txBody>
      </p:sp>
      <p:pic>
        <p:nvPicPr>
          <p:cNvPr id="7" name="Picture 6">
            <a:extLst>
              <a:ext uri="{FF2B5EF4-FFF2-40B4-BE49-F238E27FC236}">
                <a16:creationId xmlns:a16="http://schemas.microsoft.com/office/drawing/2014/main" id="{38445099-AE76-4592-9FB4-6797A55C3AF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1" r="-631" b="-25"/>
          <a:stretch/>
        </p:blipFill>
        <p:spPr>
          <a:xfrm>
            <a:off x="1202167" y="1053359"/>
            <a:ext cx="4453666" cy="3281972"/>
          </a:xfrm>
          <a:prstGeom prst="rect">
            <a:avLst/>
          </a:prstGeom>
        </p:spPr>
      </p:pic>
    </p:spTree>
    <p:extLst>
      <p:ext uri="{BB962C8B-B14F-4D97-AF65-F5344CB8AC3E}">
        <p14:creationId xmlns:p14="http://schemas.microsoft.com/office/powerpoint/2010/main" val="27269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2892" y="452774"/>
            <a:ext cx="5752216"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vi-VN" sz="1600" b="1" dirty="0">
                <a:solidFill>
                  <a:schemeClr val="accent4">
                    <a:lumMod val="50000"/>
                  </a:schemeClr>
                </a:solidFill>
                <a:latin typeface="UTM Avo" panose="02040603050506020204" pitchFamily="18" charset="0"/>
              </a:rPr>
              <a:t>Nói về các hoạt động của bạn nhỏ trong tranh.</a:t>
            </a:r>
            <a:endParaRPr lang="en-US" sz="1600" b="1" dirty="0">
              <a:solidFill>
                <a:schemeClr val="accent4">
                  <a:lumMod val="50000"/>
                </a:schemeClr>
              </a:solidFill>
              <a:latin typeface="UTM Avo" panose="02040603050506020204" pitchFamily="18" charset="0"/>
            </a:endParaRPr>
          </a:p>
        </p:txBody>
      </p:sp>
      <p:pic>
        <p:nvPicPr>
          <p:cNvPr id="7" name="Picture 6">
            <a:extLst>
              <a:ext uri="{FF2B5EF4-FFF2-40B4-BE49-F238E27FC236}">
                <a16:creationId xmlns:a16="http://schemas.microsoft.com/office/drawing/2014/main" id="{38445099-AE76-4592-9FB4-6797A55C3AF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r="46700" b="54052"/>
          <a:stretch/>
        </p:blipFill>
        <p:spPr>
          <a:xfrm>
            <a:off x="462579" y="2440616"/>
            <a:ext cx="2358903" cy="1507633"/>
          </a:xfrm>
          <a:prstGeom prst="rect">
            <a:avLst/>
          </a:prstGeom>
        </p:spPr>
      </p:pic>
      <p:sp>
        <p:nvSpPr>
          <p:cNvPr id="19" name="TextBox 18">
            <a:extLst>
              <a:ext uri="{FF2B5EF4-FFF2-40B4-BE49-F238E27FC236}">
                <a16:creationId xmlns:a16="http://schemas.microsoft.com/office/drawing/2014/main" id="{56339EE9-F3A6-4AEE-9987-497083EA8BFB}"/>
              </a:ext>
            </a:extLst>
          </p:cNvPr>
          <p:cNvSpPr txBox="1"/>
          <p:nvPr/>
        </p:nvSpPr>
        <p:spPr>
          <a:xfrm>
            <a:off x="462579" y="861955"/>
            <a:ext cx="5981252" cy="1428340"/>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G:</a:t>
            </a:r>
          </a:p>
          <a:p>
            <a:pPr marL="285750" indent="-285750" algn="just">
              <a:lnSpc>
                <a:spcPct val="150000"/>
              </a:lnSpc>
              <a:buFontTx/>
              <a:buChar char="-"/>
            </a:pPr>
            <a:r>
              <a:rPr lang="vi-VN" sz="1500" dirty="0">
                <a:latin typeface="UTM Avo" panose="02040603050506020204" pitchFamily="18" charset="0"/>
                <a:sym typeface="Wingdings" panose="05000000000000000000" pitchFamily="2" charset="2"/>
              </a:rPr>
              <a:t>Bạn nhỏ làm những việc gì?</a:t>
            </a:r>
          </a:p>
          <a:p>
            <a:pPr marL="285750" indent="-285750" algn="just">
              <a:lnSpc>
                <a:spcPct val="150000"/>
              </a:lnSpc>
              <a:buFontTx/>
              <a:buChar char="-"/>
            </a:pPr>
            <a:r>
              <a:rPr lang="vi-VN" sz="1500" dirty="0">
                <a:latin typeface="UTM Avo" panose="02040603050506020204" pitchFamily="18" charset="0"/>
                <a:sym typeface="Wingdings" panose="05000000000000000000" pitchFamily="2" charset="2"/>
              </a:rPr>
              <a:t>Theo em, bạn nhỏ làm những việc đó trong thời gian nào?</a:t>
            </a:r>
          </a:p>
          <a:p>
            <a:pPr marL="285750" indent="-285750" algn="just">
              <a:lnSpc>
                <a:spcPct val="150000"/>
              </a:lnSpc>
              <a:buFontTx/>
              <a:buChar char="-"/>
            </a:pPr>
            <a:r>
              <a:rPr lang="vi-VN" sz="1500" dirty="0">
                <a:latin typeface="UTM Avo" panose="02040603050506020204" pitchFamily="18" charset="0"/>
                <a:sym typeface="Wingdings" panose="05000000000000000000" pitchFamily="2" charset="2"/>
              </a:rPr>
              <a:t>Còn em, trước khi đi học, em thường tự làm những việc gì?</a:t>
            </a:r>
          </a:p>
        </p:txBody>
      </p:sp>
      <p:sp>
        <p:nvSpPr>
          <p:cNvPr id="20" name="TextBox 19">
            <a:extLst>
              <a:ext uri="{FF2B5EF4-FFF2-40B4-BE49-F238E27FC236}">
                <a16:creationId xmlns:a16="http://schemas.microsoft.com/office/drawing/2014/main" id="{447F740F-2568-48AA-AEB9-6871A0381901}"/>
              </a:ext>
            </a:extLst>
          </p:cNvPr>
          <p:cNvSpPr txBox="1"/>
          <p:nvPr/>
        </p:nvSpPr>
        <p:spPr>
          <a:xfrm>
            <a:off x="2823882" y="2288186"/>
            <a:ext cx="3571539" cy="246708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Bạn nhỏ ngủ dậy, ngồi trên giường, hai tay vươn cao, vẻ mặt tươi cười, vui vẻ, thoải mái.</a:t>
            </a:r>
          </a:p>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Theo em, bạn nhỏ thức dậy vào buổi sáng.</a:t>
            </a:r>
          </a:p>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Trước khi đi học, em thường thức dậy lúc 7 giờ để chuẩn bị.</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left)">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Effect transition="in" filter="wipe(left)">
                                      <p:cBhvr>
                                        <p:cTn id="40" dur="500"/>
                                        <p:tgtEl>
                                          <p:spTgt spid="2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Effect transition="in" filter="wipe(left)">
                                      <p:cBhvr>
                                        <p:cTn id="4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2892" y="452774"/>
            <a:ext cx="5752216"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vi-VN" sz="1600" b="1" dirty="0">
                <a:solidFill>
                  <a:schemeClr val="accent4">
                    <a:lumMod val="50000"/>
                  </a:schemeClr>
                </a:solidFill>
                <a:latin typeface="UTM Avo" panose="02040603050506020204" pitchFamily="18" charset="0"/>
              </a:rPr>
              <a:t>Nói về các hoạt động của bạn nhỏ trong tranh.</a:t>
            </a:r>
            <a:endParaRPr lang="en-US" sz="1600" b="1" dirty="0">
              <a:solidFill>
                <a:schemeClr val="accent4">
                  <a:lumMod val="50000"/>
                </a:schemeClr>
              </a:solidFill>
              <a:latin typeface="UTM Avo" panose="02040603050506020204" pitchFamily="18" charset="0"/>
            </a:endParaRPr>
          </a:p>
        </p:txBody>
      </p:sp>
      <p:pic>
        <p:nvPicPr>
          <p:cNvPr id="7" name="Picture 6">
            <a:extLst>
              <a:ext uri="{FF2B5EF4-FFF2-40B4-BE49-F238E27FC236}">
                <a16:creationId xmlns:a16="http://schemas.microsoft.com/office/drawing/2014/main" id="{38445099-AE76-4592-9FB4-6797A55C3AF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t="42976" r="341" b="1288"/>
          <a:stretch/>
        </p:blipFill>
        <p:spPr>
          <a:xfrm>
            <a:off x="1081707" y="2718249"/>
            <a:ext cx="4410635" cy="1828800"/>
          </a:xfrm>
          <a:prstGeom prst="rect">
            <a:avLst/>
          </a:prstGeom>
        </p:spPr>
      </p:pic>
      <p:pic>
        <p:nvPicPr>
          <p:cNvPr id="6" name="Picture 5">
            <a:extLst>
              <a:ext uri="{FF2B5EF4-FFF2-40B4-BE49-F238E27FC236}">
                <a16:creationId xmlns:a16="http://schemas.microsoft.com/office/drawing/2014/main" id="{C2ABACC1-ED9B-478E-BC82-56DCFC036A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61595" t="1129" b="56905"/>
          <a:stretch/>
        </p:blipFill>
        <p:spPr>
          <a:xfrm>
            <a:off x="4642488" y="1048272"/>
            <a:ext cx="1699708" cy="1376979"/>
          </a:xfrm>
          <a:prstGeom prst="rect">
            <a:avLst/>
          </a:prstGeom>
        </p:spPr>
      </p:pic>
      <p:grpSp>
        <p:nvGrpSpPr>
          <p:cNvPr id="8" name="Group 7">
            <a:extLst>
              <a:ext uri="{FF2B5EF4-FFF2-40B4-BE49-F238E27FC236}">
                <a16:creationId xmlns:a16="http://schemas.microsoft.com/office/drawing/2014/main" id="{728B8195-C7EE-4CB6-B86E-F173933CF134}"/>
              </a:ext>
            </a:extLst>
          </p:cNvPr>
          <p:cNvGrpSpPr/>
          <p:nvPr/>
        </p:nvGrpSpPr>
        <p:grpSpPr>
          <a:xfrm>
            <a:off x="580914" y="878019"/>
            <a:ext cx="4098663" cy="1840231"/>
            <a:chOff x="1484555" y="2936836"/>
            <a:chExt cx="4098663" cy="1840231"/>
          </a:xfrm>
        </p:grpSpPr>
        <p:sp>
          <p:nvSpPr>
            <p:cNvPr id="10" name="Explosion: 8 Points 9">
              <a:extLst>
                <a:ext uri="{FF2B5EF4-FFF2-40B4-BE49-F238E27FC236}">
                  <a16:creationId xmlns:a16="http://schemas.microsoft.com/office/drawing/2014/main" id="{980CF8DC-1D92-4235-A5CD-4DFBFA973676}"/>
                </a:ext>
              </a:extLst>
            </p:cNvPr>
            <p:cNvSpPr/>
            <p:nvPr/>
          </p:nvSpPr>
          <p:spPr>
            <a:xfrm>
              <a:off x="1484555" y="2936836"/>
              <a:ext cx="4098663" cy="1840231"/>
            </a:xfrm>
            <a:prstGeom prst="irregularSeal1">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dirty="0"/>
            </a:p>
          </p:txBody>
        </p:sp>
        <p:sp>
          <p:nvSpPr>
            <p:cNvPr id="11" name="TextBox 10">
              <a:extLst>
                <a:ext uri="{FF2B5EF4-FFF2-40B4-BE49-F238E27FC236}">
                  <a16:creationId xmlns:a16="http://schemas.microsoft.com/office/drawing/2014/main" id="{95CDCD87-D0EC-4CA7-8148-448A65A2FF42}"/>
                </a:ext>
              </a:extLst>
            </p:cNvPr>
            <p:cNvSpPr txBox="1"/>
            <p:nvPr/>
          </p:nvSpPr>
          <p:spPr>
            <a:xfrm>
              <a:off x="2065076" y="3595341"/>
              <a:ext cx="2937620" cy="523220"/>
            </a:xfrm>
            <a:prstGeom prst="rect">
              <a:avLst/>
            </a:prstGeom>
            <a:noFill/>
          </p:spPr>
          <p:txBody>
            <a:bodyPr wrap="square" rtlCol="0">
              <a:spAutoFit/>
            </a:bodyPr>
            <a:lstStyle/>
            <a:p>
              <a:pPr algn="ctr"/>
              <a:r>
                <a:rPr lang="vi-VN" sz="2800" dirty="0">
                  <a:solidFill>
                    <a:srgbClr val="FF0000"/>
                  </a:solidFill>
                  <a:latin typeface="UTM Cookies" panose="02040603050506020204" pitchFamily="18" charset="0"/>
                </a:rPr>
                <a:t>HOẠT ĐỘNG NHÓM</a:t>
              </a:r>
              <a:endParaRPr lang="en-US" sz="2800" dirty="0">
                <a:solidFill>
                  <a:srgbClr val="FF0000"/>
                </a:solidFill>
                <a:latin typeface="UTM Cookies" panose="02040603050506020204" pitchFamily="18" charset="0"/>
              </a:endParaRPr>
            </a:p>
          </p:txBody>
        </p:sp>
      </p:grpSp>
    </p:spTree>
    <p:extLst>
      <p:ext uri="{BB962C8B-B14F-4D97-AF65-F5344CB8AC3E}">
        <p14:creationId xmlns:p14="http://schemas.microsoft.com/office/powerpoint/2010/main" val="40515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953" y="657894"/>
            <a:ext cx="5530400" cy="821122"/>
          </a:xfrm>
          <a:prstGeom prst="rect">
            <a:avLst/>
          </a:prstGeom>
          <a:noFill/>
        </p:spPr>
        <p:txBody>
          <a:bodyPr wrap="square" rtlCol="0">
            <a:spAutoFit/>
          </a:bodyPr>
          <a:lstStyle/>
          <a:p>
            <a:pPr algn="just">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3 - 4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vi-VN" sz="2000" b="1" dirty="0">
                <a:solidFill>
                  <a:schemeClr val="accent4">
                    <a:lumMod val="50000"/>
                  </a:schemeClr>
                </a:solidFill>
                <a:latin typeface="UTM Avo" panose="02040603050506020204" pitchFamily="18" charset="0"/>
              </a:rPr>
              <a:t>kể về những việc em thường làm trước khi đi học.</a:t>
            </a:r>
            <a:endParaRPr lang="en-US" sz="2000" b="1" dirty="0">
              <a:solidFill>
                <a:schemeClr val="accent4">
                  <a:lumMod val="50000"/>
                </a:schemeClr>
              </a:solidFill>
              <a:latin typeface="UTM Avo" panose="02040603050506020204" pitchFamily="18" charset="0"/>
            </a:endParaRPr>
          </a:p>
        </p:txBody>
      </p:sp>
      <p:grpSp>
        <p:nvGrpSpPr>
          <p:cNvPr id="20" name="Group 19"/>
          <p:cNvGrpSpPr/>
          <p:nvPr/>
        </p:nvGrpSpPr>
        <p:grpSpPr>
          <a:xfrm>
            <a:off x="988003" y="1641595"/>
            <a:ext cx="4831772" cy="2511698"/>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2838" y="1727227"/>
              <a:ext cx="1129909" cy="400110"/>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1232841" y="2349031"/>
            <a:ext cx="4392897" cy="1585114"/>
          </a:xfrm>
          <a:prstGeom prst="rect">
            <a:avLst/>
          </a:prstGeom>
          <a:noFill/>
        </p:spPr>
        <p:txBody>
          <a:bodyPr wrap="square" rtlCol="0">
            <a:spAutoFit/>
          </a:bodyPr>
          <a:lstStyle/>
          <a:p>
            <a:pPr marL="342900" indent="-342900">
              <a:lnSpc>
                <a:spcPts val="3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vi-VN" sz="2000" dirty="0">
                <a:latin typeface="UTM Avo" panose="02040603050506020204" pitchFamily="18" charset="0"/>
              </a:rPr>
              <a:t>đã làm những việc gì?</a:t>
            </a:r>
          </a:p>
          <a:p>
            <a:pPr marL="342900" indent="-342900">
              <a:lnSpc>
                <a:spcPts val="3000"/>
              </a:lnSpc>
              <a:buFontTx/>
              <a:buChar char="-"/>
            </a:pPr>
            <a:r>
              <a:rPr lang="vi-VN" sz="2000" dirty="0">
                <a:latin typeface="UTM Avo" panose="02040603050506020204" pitchFamily="18" charset="0"/>
              </a:rPr>
              <a:t>Em làm những việc đó vào những thời gian nào?</a:t>
            </a:r>
          </a:p>
          <a:p>
            <a:pPr marL="342900" indent="-342900">
              <a:lnSpc>
                <a:spcPts val="3000"/>
              </a:lnSpc>
              <a:buFontTx/>
              <a:buChar char="-"/>
            </a:pPr>
            <a:r>
              <a:rPr lang="vi-VN" sz="2000" dirty="0">
                <a:latin typeface="UTM Avo" panose="02040603050506020204" pitchFamily="18" charset="0"/>
              </a:rPr>
              <a:t>Em cảm thấy như thế nào?</a:t>
            </a:r>
            <a:endParaRPr lang="en-US" sz="20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lúc</a:t>
            </a:r>
            <a:r>
              <a:rPr lang="en-US" sz="2800" dirty="0" smtClean="0">
                <a:latin typeface="Times New Roman" pitchFamily="18" charset="0"/>
                <a:cs typeface="Times New Roman" pitchFamily="18" charset="0"/>
              </a:rPr>
              <a:t> 6giờ.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dậy,em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răng,rửa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xong,bố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50122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1640543" y="1426702"/>
            <a:ext cx="4941010" cy="584775"/>
          </a:xfrm>
          <a:prstGeom prst="rect">
            <a:avLst/>
          </a:prstGeom>
          <a:noFill/>
        </p:spPr>
        <p:txBody>
          <a:bodyPr wrap="square" rtlCol="0">
            <a:spAutoFit/>
          </a:bodyPr>
          <a:lstStyle/>
          <a:p>
            <a:pPr algn="just">
              <a:spcBef>
                <a:spcPts val="100"/>
              </a:spcBef>
              <a:spcAft>
                <a:spcPts val="100"/>
              </a:spcAft>
            </a:pPr>
            <a:r>
              <a:rPr lang="vi-VN" sz="1600" b="1" dirty="0">
                <a:solidFill>
                  <a:srgbClr val="17479D"/>
                </a:solidFill>
                <a:latin typeface="UTM Avo" panose="02040603050506020204" pitchFamily="18" charset="0"/>
              </a:rPr>
              <a:t>1. </a:t>
            </a:r>
            <a:r>
              <a:rPr lang="vi-VN" sz="1600" dirty="0">
                <a:latin typeface="UTM Avo" panose="02040603050506020204" pitchFamily="18" charset="0"/>
              </a:rPr>
              <a:t>Tìm đọc một bài thơ hoặc câu chuyện về trẻ em làm việc nhà.</a:t>
            </a:r>
          </a:p>
        </p:txBody>
      </p:sp>
      <p:sp>
        <p:nvSpPr>
          <p:cNvPr id="6" name="TextBox 5">
            <a:extLst>
              <a:ext uri="{FF2B5EF4-FFF2-40B4-BE49-F238E27FC236}">
                <a16:creationId xmlns:a16="http://schemas.microsoft.com/office/drawing/2014/main" id="{993AD1E2-BAA4-614B-8AA8-95EF8A805123}"/>
              </a:ext>
            </a:extLst>
          </p:cNvPr>
          <p:cNvSpPr txBox="1"/>
          <p:nvPr/>
        </p:nvSpPr>
        <p:spPr>
          <a:xfrm>
            <a:off x="471993" y="1951697"/>
            <a:ext cx="5914013" cy="338554"/>
          </a:xfrm>
          <a:prstGeom prst="rect">
            <a:avLst/>
          </a:prstGeom>
          <a:noFill/>
        </p:spPr>
        <p:txBody>
          <a:bodyPr wrap="square" rtlCol="0">
            <a:spAutoFit/>
          </a:bodyPr>
          <a:lstStyle/>
          <a:p>
            <a:pPr algn="just"/>
            <a:r>
              <a:rPr lang="vi-VN" sz="1600" b="1" dirty="0">
                <a:solidFill>
                  <a:srgbClr val="17479D"/>
                </a:solidFill>
                <a:latin typeface="UTM Avo" panose="02040603050506020204" pitchFamily="18" charset="0"/>
              </a:rPr>
              <a:t>2. </a:t>
            </a:r>
            <a:r>
              <a:rPr lang="vi-VN" sz="1600" dirty="0">
                <a:latin typeface="UTM Avo" panose="02040603050506020204" pitchFamily="18" charset="0"/>
              </a:rPr>
              <a:t>Đọc cho các bạn nghe một đoạn em thích.</a:t>
            </a:r>
          </a:p>
        </p:txBody>
      </p:sp>
      <p:pic>
        <p:nvPicPr>
          <p:cNvPr id="8" name="Picture 7">
            <a:extLst>
              <a:ext uri="{FF2B5EF4-FFF2-40B4-BE49-F238E27FC236}">
                <a16:creationId xmlns:a16="http://schemas.microsoft.com/office/drawing/2014/main" id="{61CCEA7C-ADFE-4665-AD16-62F704C83B43}"/>
              </a:ext>
            </a:extLst>
          </p:cNvPr>
          <p:cNvPicPr>
            <a:picLocks noChangeAspect="1"/>
          </p:cNvPicPr>
          <p:nvPr/>
        </p:nvPicPr>
        <p:blipFill rotWithShape="1">
          <a:blip r:embed="rId2"/>
          <a:srcRect l="3194" t="12246" r="52012"/>
          <a:stretch/>
        </p:blipFill>
        <p:spPr>
          <a:xfrm>
            <a:off x="374488" y="368503"/>
            <a:ext cx="1266055" cy="1235846"/>
          </a:xfrm>
          <a:prstGeom prst="ellipse">
            <a:avLst/>
          </a:prstGeom>
        </p:spPr>
      </p:pic>
      <p:pic>
        <p:nvPicPr>
          <p:cNvPr id="2" name="Picture 1">
            <a:extLst>
              <a:ext uri="{FF2B5EF4-FFF2-40B4-BE49-F238E27FC236}">
                <a16:creationId xmlns:a16="http://schemas.microsoft.com/office/drawing/2014/main" id="{4F952012-3BB7-4428-983D-4F9637859180}"/>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5275" y="2372056"/>
            <a:ext cx="5447448" cy="2280146"/>
          </a:xfrm>
          <a:prstGeom prst="rect">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499" y="1318109"/>
            <a:ext cx="4752815" cy="392928"/>
          </a:xfrm>
          <a:prstGeom prst="rect">
            <a:avLst/>
          </a:prstGeom>
          <a:noFill/>
        </p:spPr>
        <p:txBody>
          <a:bodyPr wrap="square" rtlCol="0">
            <a:spAutoFit/>
          </a:bodyPr>
          <a:lstStyle/>
          <a:p>
            <a:pPr algn="ctr">
              <a:lnSpc>
                <a:spcPct val="150000"/>
              </a:lnSpc>
            </a:pPr>
            <a:r>
              <a:rPr lang="vi-VN" sz="1500" b="1" dirty="0">
                <a:solidFill>
                  <a:srgbClr val="FF0000"/>
                </a:solidFill>
                <a:latin typeface="UTM Avo" panose="02040603050506020204" pitchFamily="18" charset="0"/>
              </a:rPr>
              <a:t>1. </a:t>
            </a:r>
            <a:r>
              <a:rPr lang="vi-VN" sz="1500" dirty="0">
                <a:latin typeface="UTM Avo" panose="02040603050506020204" pitchFamily="18" charset="0"/>
              </a:rPr>
              <a:t>Nói về việc làm của em được thầy cô khen.</a:t>
            </a:r>
            <a:endParaRPr lang="en-US" sz="1500" b="1" dirty="0">
              <a:latin typeface="UTM Avo" panose="02040603050506020204" pitchFamily="18" charset="0"/>
            </a:endParaRPr>
          </a:p>
        </p:txBody>
      </p:sp>
      <p:sp>
        <p:nvSpPr>
          <p:cNvPr id="10" name="TextBox 9">
            <a:extLst>
              <a:ext uri="{FF2B5EF4-FFF2-40B4-BE49-F238E27FC236}">
                <a16:creationId xmlns:a16="http://schemas.microsoft.com/office/drawing/2014/main" id="{8A271AA3-C1D0-4184-8B98-1E3FE8035A05}"/>
              </a:ext>
            </a:extLst>
          </p:cNvPr>
          <p:cNvSpPr txBox="1"/>
          <p:nvPr/>
        </p:nvSpPr>
        <p:spPr>
          <a:xfrm>
            <a:off x="1485561" y="1653358"/>
            <a:ext cx="4752815" cy="392928"/>
          </a:xfrm>
          <a:prstGeom prst="rect">
            <a:avLst/>
          </a:prstGeom>
          <a:noFill/>
        </p:spPr>
        <p:txBody>
          <a:bodyPr wrap="square" rtlCol="0">
            <a:spAutoFit/>
          </a:bodyPr>
          <a:lstStyle/>
          <a:p>
            <a:pPr algn="ctr">
              <a:lnSpc>
                <a:spcPct val="150000"/>
              </a:lnSpc>
            </a:pPr>
            <a:r>
              <a:rPr lang="vi-VN" sz="1500" b="1" dirty="0">
                <a:solidFill>
                  <a:srgbClr val="FF0000"/>
                </a:solidFill>
                <a:latin typeface="UTM Avo" panose="02040603050506020204" pitchFamily="18" charset="0"/>
              </a:rPr>
              <a:t>2. </a:t>
            </a:r>
            <a:r>
              <a:rPr lang="vi-VN" sz="1500" dirty="0">
                <a:latin typeface="UTM Avo" panose="02040603050506020204" pitchFamily="18" charset="0"/>
              </a:rPr>
              <a:t>Em cảm thấy thế nào khi được thầy cô khen?</a:t>
            </a:r>
            <a:endParaRPr lang="en-US" sz="1500" b="1" dirty="0">
              <a:latin typeface="UTM Avo" panose="02040603050506020204" pitchFamily="18" charset="0"/>
            </a:endParaRPr>
          </a:p>
        </p:txBody>
      </p:sp>
      <p:pic>
        <p:nvPicPr>
          <p:cNvPr id="3" name="Picture 2">
            <a:extLst>
              <a:ext uri="{FF2B5EF4-FFF2-40B4-BE49-F238E27FC236}">
                <a16:creationId xmlns:a16="http://schemas.microsoft.com/office/drawing/2014/main" id="{D92CB033-36C4-4AB9-B639-6FE6CE8582FC}"/>
              </a:ext>
            </a:extLst>
          </p:cNvPr>
          <p:cNvPicPr>
            <a:picLocks noChangeAspect="1"/>
          </p:cNvPicPr>
          <p:nvPr/>
        </p:nvPicPr>
        <p:blipFill>
          <a:blip r:embed="rId4">
            <a:clrChange>
              <a:clrFrom>
                <a:srgbClr val="F4FFFF"/>
              </a:clrFrom>
              <a:clrTo>
                <a:srgbClr val="F4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48658" y="2015364"/>
            <a:ext cx="5960683" cy="2703452"/>
          </a:xfrm>
          <a:prstGeom prst="rect">
            <a:avLst/>
          </a:prstGeom>
          <a:ln>
            <a:noFill/>
          </a:ln>
          <a:effectLst>
            <a:softEdge rad="112500"/>
          </a:effectLst>
        </p:spPr>
      </p:pic>
      <p:grpSp>
        <p:nvGrpSpPr>
          <p:cNvPr id="11" name="Group 10">
            <a:extLst>
              <a:ext uri="{FF2B5EF4-FFF2-40B4-BE49-F238E27FC236}">
                <a16:creationId xmlns:a16="http://schemas.microsoft.com/office/drawing/2014/main" id="{A014C561-1115-4EFB-ADF3-61B55631C9EB}"/>
              </a:ext>
            </a:extLst>
          </p:cNvPr>
          <p:cNvGrpSpPr/>
          <p:nvPr/>
        </p:nvGrpSpPr>
        <p:grpSpPr>
          <a:xfrm>
            <a:off x="337443" y="617892"/>
            <a:ext cx="1645547" cy="646332"/>
            <a:chOff x="337443" y="617892"/>
            <a:chExt cx="1645547" cy="646332"/>
          </a:xfrm>
        </p:grpSpPr>
        <p:sp>
          <p:nvSpPr>
            <p:cNvPr id="12" name="TextBox 11">
              <a:extLst>
                <a:ext uri="{FF2B5EF4-FFF2-40B4-BE49-F238E27FC236}">
                  <a16:creationId xmlns:a16="http://schemas.microsoft.com/office/drawing/2014/main" id="{45342F02-CAC5-4F35-AFE6-DE6AB5722B4F}"/>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13" name="TextBox 12">
              <a:extLst>
                <a:ext uri="{FF2B5EF4-FFF2-40B4-BE49-F238E27FC236}">
                  <a16:creationId xmlns:a16="http://schemas.microsoft.com/office/drawing/2014/main" id="{6C5A416F-742A-43ED-958F-FA4652BA792A}"/>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14" name="TextBox 13">
            <a:extLst>
              <a:ext uri="{FF2B5EF4-FFF2-40B4-BE49-F238E27FC236}">
                <a16:creationId xmlns:a16="http://schemas.microsoft.com/office/drawing/2014/main" id="{CC6224D3-12AA-4F0D-92B8-C4F9C7EB1CD6}"/>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6" y="588158"/>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Một giờ học</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3834127"/>
          </a:xfrm>
          <a:prstGeom prst="rect">
            <a:avLst/>
          </a:prstGeom>
          <a:noFill/>
        </p:spPr>
        <p:txBody>
          <a:bodyPr wrap="square" rtlCol="0">
            <a:spAutoFit/>
          </a:bodyPr>
          <a:lstStyle/>
          <a:p>
            <a:pPr algn="just">
              <a:lnSpc>
                <a:spcPct val="120000"/>
              </a:lnSpc>
            </a:pPr>
            <a:r>
              <a:rPr lang="vi-VN" sz="1200" dirty="0">
                <a:latin typeface="UTM Avo" panose="02040603050506020204" pitchFamily="18" charset="0"/>
              </a:rPr>
              <a:t>      Thầy giáo nói: “Chúng ta cần học cách giao tiếp tự tin. Vì thế hôm nay chúng ta sẽ tập nói trước lớp về bất cứ điều gì mình thích.”</a:t>
            </a:r>
          </a:p>
          <a:p>
            <a:pPr algn="just">
              <a:lnSpc>
                <a:spcPct val="120000"/>
              </a:lnSpc>
            </a:pPr>
            <a:r>
              <a:rPr lang="vi-VN" sz="1200" dirty="0">
                <a:latin typeface="UTM Avo" panose="02040603050506020204" pitchFamily="18"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a:lnSpc>
                <a:spcPct val="120000"/>
              </a:lnSpc>
            </a:pPr>
            <a:r>
              <a:rPr lang="vi-VN" sz="1200" dirty="0">
                <a:latin typeface="UTM Avo" panose="02040603050506020204" pitchFamily="18" charset="0"/>
              </a:rPr>
              <a:t>      Quang ngập ngừng, vừa nói vừa gãi đầu: “Em...”.</a:t>
            </a:r>
          </a:p>
          <a:p>
            <a:pPr algn="just">
              <a:lnSpc>
                <a:spcPct val="120000"/>
              </a:lnSpc>
            </a:pPr>
            <a:r>
              <a:rPr lang="vi-VN" sz="1200" dirty="0">
                <a:latin typeface="UTM Avo" panose="02040603050506020204" pitchFamily="18" charset="0"/>
              </a:rPr>
              <a:t>      Thầy giáo nhắc: “Rồi gì nữa?”.</a:t>
            </a:r>
          </a:p>
          <a:p>
            <a:pPr algn="just">
              <a:lnSpc>
                <a:spcPct val="120000"/>
              </a:lnSpc>
            </a:pPr>
            <a:r>
              <a:rPr lang="vi-VN" sz="1200" dirty="0">
                <a:latin typeface="UTM Avo" panose="02040603050506020204" pitchFamily="18" charset="0"/>
              </a:rPr>
              <a:t>      Quang lại gãi đầu: “À...ờ...Em ngủ dậy.”. Và cậu nói tiếp: “Rồi...ờ...”.</a:t>
            </a:r>
          </a:p>
          <a:p>
            <a:pPr algn="just">
              <a:lnSpc>
                <a:spcPct val="120000"/>
              </a:lnSpc>
            </a:pPr>
            <a:r>
              <a:rPr lang="vi-VN" sz="1200" dirty="0">
                <a:latin typeface="UTM Avo" panose="02040603050506020204" pitchFamily="18" charset="0"/>
              </a:rPr>
              <a:t>      Thầy giáo mỉm cười, kiên nhẫn nghe Quang nói. Thầy bảo: “Thế là được rồi đấy!”</a:t>
            </a:r>
          </a:p>
          <a:p>
            <a:pPr algn="just">
              <a:lnSpc>
                <a:spcPct val="120000"/>
              </a:lnSpc>
            </a:pPr>
            <a:r>
              <a:rPr lang="vi-VN" sz="1200" dirty="0">
                <a:latin typeface="UTM Avo" panose="02040603050506020204" pitchFamily="18" charset="0"/>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a:p>
            <a:pPr algn="just">
              <a:lnSpc>
                <a:spcPct val="120000"/>
              </a:lnSpc>
            </a:pPr>
            <a:r>
              <a:rPr lang="vi-VN" sz="1200" dirty="0">
                <a:latin typeface="UTM Avo" panose="02040603050506020204" pitchFamily="18" charset="0"/>
              </a:rPr>
              <a:t>      Thầy giáo vỗ tay. Các bạn vỗ tay theo. Quang cũng vỗ tay. Cả lớp tràn ngập tiếng vỗ tay.</a:t>
            </a:r>
          </a:p>
          <a:p>
            <a:pPr algn="r">
              <a:lnSpc>
                <a:spcPct val="120000"/>
              </a:lnSpc>
            </a:pPr>
            <a:r>
              <a:rPr lang="vi-VN" sz="1200" dirty="0">
                <a:latin typeface="UTM Avo" panose="02040603050506020204" pitchFamily="18" charset="0"/>
              </a:rPr>
              <a:t>(Phỏng theo </a:t>
            </a:r>
            <a:r>
              <a:rPr lang="vi-VN" sz="1200" i="1" dirty="0">
                <a:latin typeface="UTM Avo" panose="02040603050506020204" pitchFamily="18" charset="0"/>
              </a:rPr>
              <a:t>Tốt-tô-chan, cô bé bên cửa sổ</a:t>
            </a:r>
            <a:r>
              <a:rPr lang="vi-VN" sz="1200" dirty="0">
                <a:latin typeface="UTM Avo" panose="02040603050506020204" pitchFamily="18" charset="0"/>
              </a:rPr>
              <a:t>)</a:t>
            </a:r>
            <a:endParaRPr lang="en-US" sz="1200" dirty="0">
              <a:latin typeface="UTM Avo" panose="02040603050506020204" pitchFamily="18" charset="0"/>
            </a:endParaRPr>
          </a:p>
        </p:txBody>
      </p:sp>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6" y="588158"/>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Một giờ học</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3834127"/>
          </a:xfrm>
          <a:prstGeom prst="rect">
            <a:avLst/>
          </a:prstGeom>
          <a:noFill/>
        </p:spPr>
        <p:txBody>
          <a:bodyPr wrap="square" rtlCol="0">
            <a:spAutoFit/>
          </a:bodyPr>
          <a:lstStyle/>
          <a:p>
            <a:pPr algn="just">
              <a:lnSpc>
                <a:spcPct val="120000"/>
              </a:lnSpc>
            </a:pPr>
            <a:r>
              <a:rPr lang="vi-VN" sz="1200" dirty="0">
                <a:latin typeface="UTM Avo" panose="02040603050506020204" pitchFamily="18" charset="0"/>
              </a:rPr>
              <a:t>      Thầy giáo nói: “Chúng ta cần học cách giao tiếp tự tin. Vì thế hôm nay chúng ta sẽ tập nói trước lớp về bất cứ điều gì mình thích.”</a:t>
            </a:r>
          </a:p>
          <a:p>
            <a:pPr algn="just">
              <a:lnSpc>
                <a:spcPct val="120000"/>
              </a:lnSpc>
            </a:pPr>
            <a:r>
              <a:rPr lang="vi-VN" sz="1200" dirty="0">
                <a:latin typeface="UTM Avo" panose="02040603050506020204" pitchFamily="18"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a:lnSpc>
                <a:spcPct val="120000"/>
              </a:lnSpc>
            </a:pPr>
            <a:r>
              <a:rPr lang="vi-VN" sz="1200" dirty="0">
                <a:latin typeface="UTM Avo" panose="02040603050506020204" pitchFamily="18" charset="0"/>
              </a:rPr>
              <a:t>      Quang ngập ngừng, vừa nói vừa gãi đầu: “</a:t>
            </a:r>
            <a:r>
              <a:rPr lang="vi-VN" sz="1200" b="1" dirty="0">
                <a:solidFill>
                  <a:srgbClr val="00B050"/>
                </a:solidFill>
                <a:latin typeface="UTM Avo" panose="02040603050506020204" pitchFamily="18" charset="0"/>
              </a:rPr>
              <a:t>Em...”.</a:t>
            </a:r>
          </a:p>
          <a:p>
            <a:pPr algn="just">
              <a:lnSpc>
                <a:spcPct val="120000"/>
              </a:lnSpc>
            </a:pPr>
            <a:r>
              <a:rPr lang="vi-VN" sz="1200" dirty="0">
                <a:latin typeface="UTM Avo" panose="02040603050506020204" pitchFamily="18" charset="0"/>
              </a:rPr>
              <a:t>      Thầy giáo nhắc: “Rồi gì nữa?”.</a:t>
            </a:r>
          </a:p>
          <a:p>
            <a:pPr algn="just">
              <a:lnSpc>
                <a:spcPct val="120000"/>
              </a:lnSpc>
            </a:pPr>
            <a:r>
              <a:rPr lang="vi-VN" sz="1200" dirty="0">
                <a:latin typeface="UTM Avo" panose="02040603050506020204" pitchFamily="18" charset="0"/>
              </a:rPr>
              <a:t>      Quang lại gãi đầu: </a:t>
            </a:r>
            <a:r>
              <a:rPr lang="vi-VN" sz="1200" b="1" dirty="0">
                <a:solidFill>
                  <a:srgbClr val="00B050"/>
                </a:solidFill>
                <a:latin typeface="UTM Avo" panose="02040603050506020204" pitchFamily="18" charset="0"/>
              </a:rPr>
              <a:t>“À...ờ...Em ngủ dậy.”. </a:t>
            </a:r>
            <a:r>
              <a:rPr lang="vi-VN" sz="1200" dirty="0">
                <a:latin typeface="UTM Avo" panose="02040603050506020204" pitchFamily="18" charset="0"/>
              </a:rPr>
              <a:t>Và cậu nói tiếp: </a:t>
            </a:r>
            <a:r>
              <a:rPr lang="vi-VN" sz="1200" b="1" dirty="0">
                <a:solidFill>
                  <a:srgbClr val="00B050"/>
                </a:solidFill>
                <a:latin typeface="UTM Avo" panose="02040603050506020204" pitchFamily="18" charset="0"/>
              </a:rPr>
              <a:t>“Rồi...ờ...”.</a:t>
            </a:r>
          </a:p>
          <a:p>
            <a:pPr algn="just">
              <a:lnSpc>
                <a:spcPct val="120000"/>
              </a:lnSpc>
            </a:pPr>
            <a:r>
              <a:rPr lang="vi-VN" sz="1200" dirty="0">
                <a:latin typeface="UTM Avo" panose="02040603050506020204" pitchFamily="18" charset="0"/>
              </a:rPr>
              <a:t>      Thầy giáo mỉm cười, kiên nhẫn nghe Quang nói. Thầy bảo: “Thế là được rồi đấy!”</a:t>
            </a:r>
          </a:p>
          <a:p>
            <a:pPr algn="just">
              <a:lnSpc>
                <a:spcPct val="120000"/>
              </a:lnSpc>
            </a:pPr>
            <a:r>
              <a:rPr lang="vi-VN" sz="1200" dirty="0">
                <a:latin typeface="UTM Avo" panose="02040603050506020204" pitchFamily="18" charset="0"/>
              </a:rPr>
              <a:t>      Nhưng Quang chưa chịu về chỗ. Bỗng cậu nói to: </a:t>
            </a:r>
            <a:r>
              <a:rPr lang="vi-VN" sz="1200" b="1" dirty="0">
                <a:solidFill>
                  <a:srgbClr val="00B050"/>
                </a:solidFill>
                <a:latin typeface="UTM Avo" panose="02040603050506020204" pitchFamily="18" charset="0"/>
              </a:rPr>
              <a:t>“Rồi sau đó...ờ...ờ”. </a:t>
            </a:r>
            <a:r>
              <a:rPr lang="vi-VN" sz="1200" dirty="0">
                <a:latin typeface="UTM Avo" panose="02040603050506020204" pitchFamily="18" charset="0"/>
              </a:rPr>
              <a:t>Quang thở mạnh một hơi rồi nói tiếp: </a:t>
            </a:r>
            <a:r>
              <a:rPr lang="vi-VN" sz="1200" b="1" dirty="0">
                <a:solidFill>
                  <a:srgbClr val="00B050"/>
                </a:solidFill>
                <a:latin typeface="UTM Avo" panose="02040603050506020204" pitchFamily="18" charset="0"/>
              </a:rPr>
              <a:t>“Mẹ... ờ... bảo</a:t>
            </a:r>
            <a:r>
              <a:rPr lang="vi-VN" sz="1200" dirty="0">
                <a:latin typeface="UTM Avo" panose="02040603050506020204" pitchFamily="18" charset="0"/>
              </a:rPr>
              <a:t>: Con đánh răng đi.   Thế là em đánh răng.”. Thầy giáo vỗ tay. Cả lớp vỗ tay theo. Cuối cùng, Quang nói với giọng rất tự tin: “Sau đó bố đưa em đi học.”.</a:t>
            </a:r>
          </a:p>
          <a:p>
            <a:pPr algn="just">
              <a:lnSpc>
                <a:spcPct val="120000"/>
              </a:lnSpc>
            </a:pPr>
            <a:r>
              <a:rPr lang="vi-VN" sz="1200" dirty="0">
                <a:latin typeface="UTM Avo" panose="02040603050506020204" pitchFamily="18" charset="0"/>
              </a:rPr>
              <a:t>      Thầy giáo vỗ tay. Các bạn vỗ tay theo. Quang cũng vỗ tay. Cả lớp tràn ngập tiếng vỗ tay.</a:t>
            </a:r>
          </a:p>
          <a:p>
            <a:pPr algn="r">
              <a:lnSpc>
                <a:spcPct val="120000"/>
              </a:lnSpc>
            </a:pPr>
            <a:r>
              <a:rPr lang="vi-VN" sz="1200" dirty="0">
                <a:latin typeface="UTM Avo" panose="02040603050506020204" pitchFamily="18" charset="0"/>
              </a:rPr>
              <a:t>(Phỏng theo </a:t>
            </a:r>
            <a:r>
              <a:rPr lang="vi-VN" sz="1200" i="1" dirty="0">
                <a:latin typeface="UTM Avo" panose="02040603050506020204" pitchFamily="18" charset="0"/>
              </a:rPr>
              <a:t>Tốt-tô-chan, cô bé bên cửa sổ</a:t>
            </a:r>
            <a:r>
              <a:rPr lang="vi-VN" sz="1200" dirty="0">
                <a:latin typeface="UTM Avo" panose="02040603050506020204" pitchFamily="18" charset="0"/>
              </a:rPr>
              <a:t>)</a:t>
            </a:r>
            <a:endParaRPr lang="en-US" sz="1200" dirty="0">
              <a:latin typeface="UTM Avo" panose="02040603050506020204" pitchFamily="18" charset="0"/>
            </a:endParaRPr>
          </a:p>
        </p:txBody>
      </p:sp>
    </p:spTree>
    <p:extLst>
      <p:ext uri="{BB962C8B-B14F-4D97-AF65-F5344CB8AC3E}">
        <p14:creationId xmlns:p14="http://schemas.microsoft.com/office/powerpoint/2010/main" val="2079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6" y="588158"/>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Một giờ học</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3834127"/>
          </a:xfrm>
          <a:prstGeom prst="rect">
            <a:avLst/>
          </a:prstGeom>
          <a:noFill/>
        </p:spPr>
        <p:txBody>
          <a:bodyPr wrap="square" rtlCol="0">
            <a:spAutoFit/>
          </a:bodyPr>
          <a:lstStyle/>
          <a:p>
            <a:pPr algn="just">
              <a:lnSpc>
                <a:spcPct val="120000"/>
              </a:lnSpc>
            </a:pPr>
            <a:r>
              <a:rPr lang="vi-VN" sz="1200" dirty="0">
                <a:latin typeface="UTM Avo" panose="02040603050506020204" pitchFamily="18" charset="0"/>
              </a:rPr>
              <a:t>      Thầy giáo nói: “Chúng ta cần học cách giao tiếp tự tin. Vì thế hôm nay chúng ta sẽ tập nói trước lớp về bất cứ điều gì mình thích.”</a:t>
            </a:r>
          </a:p>
          <a:p>
            <a:pPr algn="just">
              <a:lnSpc>
                <a:spcPct val="120000"/>
              </a:lnSpc>
            </a:pPr>
            <a:r>
              <a:rPr lang="vi-VN" sz="1200" dirty="0">
                <a:latin typeface="UTM Avo" panose="02040603050506020204" pitchFamily="18" charset="0"/>
              </a:rPr>
              <a:t>      Quang được mời lên nói đầu tiên. Cậu </a:t>
            </a:r>
            <a:r>
              <a:rPr lang="vi-VN" sz="1200" b="1" dirty="0">
                <a:solidFill>
                  <a:srgbClr val="FF0000"/>
                </a:solidFill>
                <a:latin typeface="UTM Avo" panose="02040603050506020204" pitchFamily="18" charset="0"/>
              </a:rPr>
              <a:t>lúng túng</a:t>
            </a:r>
            <a:r>
              <a:rPr lang="vi-VN" sz="1200" dirty="0">
                <a:latin typeface="UTM Avo" panose="02040603050506020204" pitchFamily="18" charset="0"/>
              </a:rPr>
              <a:t>, đỏ mặt. Quang cảm thấy nói với bạn bên cạnh thì dễ, nhưng nói trước cả lớp thì sao mà khó thế. Thầy bảo: “Em cố nhớ xem, sáng nay ngủ dậy, em đã làm gì?”</a:t>
            </a:r>
          </a:p>
          <a:p>
            <a:pPr algn="just">
              <a:lnSpc>
                <a:spcPct val="120000"/>
              </a:lnSpc>
            </a:pPr>
            <a:r>
              <a:rPr lang="vi-VN" sz="1200" dirty="0">
                <a:latin typeface="UTM Avo" panose="02040603050506020204" pitchFamily="18" charset="0"/>
              </a:rPr>
              <a:t>      Quang </a:t>
            </a:r>
            <a:r>
              <a:rPr lang="vi-VN" sz="1200" b="1" dirty="0">
                <a:solidFill>
                  <a:srgbClr val="FF0000"/>
                </a:solidFill>
                <a:latin typeface="UTM Avo" panose="02040603050506020204" pitchFamily="18" charset="0"/>
              </a:rPr>
              <a:t>ngập ngừng</a:t>
            </a:r>
            <a:r>
              <a:rPr lang="vi-VN" sz="1200" dirty="0">
                <a:latin typeface="UTM Avo" panose="02040603050506020204" pitchFamily="18" charset="0"/>
              </a:rPr>
              <a:t>, vừa nói vừa gãi đầu: “</a:t>
            </a:r>
            <a:r>
              <a:rPr lang="vi-VN" sz="1200" b="1" dirty="0">
                <a:solidFill>
                  <a:srgbClr val="00B050"/>
                </a:solidFill>
                <a:latin typeface="UTM Avo" panose="02040603050506020204" pitchFamily="18" charset="0"/>
              </a:rPr>
              <a:t>Em...”.</a:t>
            </a:r>
          </a:p>
          <a:p>
            <a:pPr algn="just">
              <a:lnSpc>
                <a:spcPct val="120000"/>
              </a:lnSpc>
            </a:pPr>
            <a:r>
              <a:rPr lang="vi-VN" sz="1200" dirty="0">
                <a:latin typeface="UTM Avo" panose="02040603050506020204" pitchFamily="18" charset="0"/>
              </a:rPr>
              <a:t>      Thầy giáo nhắc: “Rồi gì nữa?”.</a:t>
            </a:r>
          </a:p>
          <a:p>
            <a:pPr algn="just">
              <a:lnSpc>
                <a:spcPct val="120000"/>
              </a:lnSpc>
            </a:pPr>
            <a:r>
              <a:rPr lang="vi-VN" sz="1200" dirty="0">
                <a:latin typeface="UTM Avo" panose="02040603050506020204" pitchFamily="18" charset="0"/>
              </a:rPr>
              <a:t>      Quang lại gãi đầu: </a:t>
            </a:r>
            <a:r>
              <a:rPr lang="vi-VN" sz="1200" b="1" dirty="0">
                <a:solidFill>
                  <a:srgbClr val="00B050"/>
                </a:solidFill>
                <a:latin typeface="UTM Avo" panose="02040603050506020204" pitchFamily="18" charset="0"/>
              </a:rPr>
              <a:t>“À...ờ...Em ngủ dậy.”. </a:t>
            </a:r>
            <a:r>
              <a:rPr lang="vi-VN" sz="1200" dirty="0">
                <a:latin typeface="UTM Avo" panose="02040603050506020204" pitchFamily="18" charset="0"/>
              </a:rPr>
              <a:t>Và cậu nói tiếp: </a:t>
            </a:r>
            <a:r>
              <a:rPr lang="vi-VN" sz="1200" b="1" dirty="0">
                <a:solidFill>
                  <a:srgbClr val="00B050"/>
                </a:solidFill>
                <a:latin typeface="UTM Avo" panose="02040603050506020204" pitchFamily="18" charset="0"/>
              </a:rPr>
              <a:t>“Rồi...ờ...”.</a:t>
            </a:r>
          </a:p>
          <a:p>
            <a:pPr algn="just">
              <a:lnSpc>
                <a:spcPct val="120000"/>
              </a:lnSpc>
            </a:pPr>
            <a:r>
              <a:rPr lang="vi-VN" sz="1200" dirty="0">
                <a:latin typeface="UTM Avo" panose="02040603050506020204" pitchFamily="18" charset="0"/>
              </a:rPr>
              <a:t>      Thầy giáo mỉm cười, </a:t>
            </a:r>
            <a:r>
              <a:rPr lang="vi-VN" sz="1200" b="1" dirty="0">
                <a:solidFill>
                  <a:srgbClr val="FF0000"/>
                </a:solidFill>
                <a:latin typeface="UTM Avo" panose="02040603050506020204" pitchFamily="18" charset="0"/>
              </a:rPr>
              <a:t>kiên nhẫn </a:t>
            </a:r>
            <a:r>
              <a:rPr lang="vi-VN" sz="1200" dirty="0">
                <a:latin typeface="UTM Avo" panose="02040603050506020204" pitchFamily="18" charset="0"/>
              </a:rPr>
              <a:t>nghe Quang nói. Thầy bảo: “Thế là được rồi đấy!”</a:t>
            </a:r>
          </a:p>
          <a:p>
            <a:pPr algn="just">
              <a:lnSpc>
                <a:spcPct val="120000"/>
              </a:lnSpc>
            </a:pPr>
            <a:r>
              <a:rPr lang="vi-VN" sz="1200" dirty="0">
                <a:latin typeface="UTM Avo" panose="02040603050506020204" pitchFamily="18" charset="0"/>
              </a:rPr>
              <a:t>      Nhưng Quang chưa chịu về chỗ. Bỗng cậu nói to: </a:t>
            </a:r>
            <a:r>
              <a:rPr lang="vi-VN" sz="1200" b="1" dirty="0">
                <a:solidFill>
                  <a:srgbClr val="00B050"/>
                </a:solidFill>
                <a:latin typeface="UTM Avo" panose="02040603050506020204" pitchFamily="18" charset="0"/>
              </a:rPr>
              <a:t>“Rồi sau đó...ờ...ờ”. </a:t>
            </a:r>
            <a:r>
              <a:rPr lang="vi-VN" sz="1200" dirty="0">
                <a:latin typeface="UTM Avo" panose="02040603050506020204" pitchFamily="18" charset="0"/>
              </a:rPr>
              <a:t>Quang thở mạnh một hơi rồi nói tiếp: </a:t>
            </a:r>
            <a:r>
              <a:rPr lang="vi-VN" sz="1200" b="1" dirty="0">
                <a:solidFill>
                  <a:srgbClr val="00B050"/>
                </a:solidFill>
                <a:latin typeface="UTM Avo" panose="02040603050506020204" pitchFamily="18" charset="0"/>
              </a:rPr>
              <a:t>“Mẹ... ờ... bảo</a:t>
            </a:r>
            <a:r>
              <a:rPr lang="vi-VN" sz="1200" dirty="0">
                <a:latin typeface="UTM Avo" panose="02040603050506020204" pitchFamily="18" charset="0"/>
              </a:rPr>
              <a:t>: Con đánh răng đi.   Thế là em đánh răng.”. Thầy giáo vỗ tay. Cả lớp vỗ tay theo. Cuối cùng, Quang nói với giọng rất tự tin: “Sau đó bố đưa em đi học.”.</a:t>
            </a:r>
          </a:p>
          <a:p>
            <a:pPr algn="just">
              <a:lnSpc>
                <a:spcPct val="120000"/>
              </a:lnSpc>
            </a:pPr>
            <a:r>
              <a:rPr lang="vi-VN" sz="1200" dirty="0">
                <a:latin typeface="UTM Avo" panose="02040603050506020204" pitchFamily="18" charset="0"/>
              </a:rPr>
              <a:t>      Thầy giáo vỗ tay. Các bạn vỗ tay theo. Quang cũng vỗ tay. Cả lớp tràn ngập tiếng vỗ tay.</a:t>
            </a:r>
          </a:p>
          <a:p>
            <a:pPr algn="r">
              <a:lnSpc>
                <a:spcPct val="120000"/>
              </a:lnSpc>
            </a:pPr>
            <a:r>
              <a:rPr lang="vi-VN" sz="1200" dirty="0">
                <a:latin typeface="UTM Avo" panose="02040603050506020204" pitchFamily="18" charset="0"/>
              </a:rPr>
              <a:t>(Phỏng theo </a:t>
            </a:r>
            <a:r>
              <a:rPr lang="vi-VN" sz="1200" i="1" dirty="0">
                <a:latin typeface="UTM Avo" panose="02040603050506020204" pitchFamily="18" charset="0"/>
              </a:rPr>
              <a:t>Tốt-tô-chan, cô bé bên cửa sổ</a:t>
            </a:r>
            <a:r>
              <a:rPr lang="vi-VN" sz="1200" dirty="0">
                <a:latin typeface="UTM Avo" panose="02040603050506020204" pitchFamily="18" charset="0"/>
              </a:rPr>
              <a:t>)</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5F1C4841-261B-460C-86E5-CC1A2F692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1" y="959836"/>
            <a:ext cx="304770" cy="288000"/>
          </a:xfrm>
          <a:prstGeom prst="rect">
            <a:avLst/>
          </a:prstGeom>
        </p:spPr>
      </p:pic>
      <p:pic>
        <p:nvPicPr>
          <p:cNvPr id="7" name="Picture 6">
            <a:extLst>
              <a:ext uri="{FF2B5EF4-FFF2-40B4-BE49-F238E27FC236}">
                <a16:creationId xmlns:a16="http://schemas.microsoft.com/office/drawing/2014/main" id="{1D1A5B67-CA86-41BC-A4E1-F473565B556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89985" y="1405000"/>
            <a:ext cx="288000" cy="288000"/>
          </a:xfrm>
          <a:prstGeom prst="rect">
            <a:avLst/>
          </a:prstGeom>
        </p:spPr>
      </p:pic>
      <p:pic>
        <p:nvPicPr>
          <p:cNvPr id="8" name="Picture 7">
            <a:extLst>
              <a:ext uri="{FF2B5EF4-FFF2-40B4-BE49-F238E27FC236}">
                <a16:creationId xmlns:a16="http://schemas.microsoft.com/office/drawing/2014/main" id="{FDD776A0-7D13-47F2-90F9-A8539EB70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038" y="3162501"/>
            <a:ext cx="288000" cy="288000"/>
          </a:xfrm>
          <a:prstGeom prst="rect">
            <a:avLst/>
          </a:prstGeom>
        </p:spPr>
      </p:pic>
      <p:grpSp>
        <p:nvGrpSpPr>
          <p:cNvPr id="9" name="Group 8">
            <a:extLst>
              <a:ext uri="{FF2B5EF4-FFF2-40B4-BE49-F238E27FC236}">
                <a16:creationId xmlns:a16="http://schemas.microsoft.com/office/drawing/2014/main" id="{A8E888A2-F62E-48A1-B335-663446A3D0E9}"/>
              </a:ext>
            </a:extLst>
          </p:cNvPr>
          <p:cNvGrpSpPr/>
          <p:nvPr/>
        </p:nvGrpSpPr>
        <p:grpSpPr>
          <a:xfrm>
            <a:off x="386108" y="3837144"/>
            <a:ext cx="391877" cy="646331"/>
            <a:chOff x="3375652" y="2852247"/>
            <a:chExt cx="391877" cy="678148"/>
          </a:xfrm>
        </p:grpSpPr>
        <p:sp>
          <p:nvSpPr>
            <p:cNvPr id="10" name="Oval 9">
              <a:extLst>
                <a:ext uri="{FF2B5EF4-FFF2-40B4-BE49-F238E27FC236}">
                  <a16:creationId xmlns:a16="http://schemas.microsoft.com/office/drawing/2014/main" id="{6F96DAC5-6D42-4CE6-A50B-79DEBC54EFA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185F31AA-4CD5-445B-9523-D38611DD96CF}"/>
                </a:ext>
              </a:extLst>
            </p:cNvPr>
            <p:cNvSpPr/>
            <p:nvPr/>
          </p:nvSpPr>
          <p:spPr>
            <a:xfrm rot="21163024">
              <a:off x="3375652" y="2852247"/>
              <a:ext cx="372218" cy="678148"/>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8532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7348F-064B-42E6-B9FA-3D9BF71C50E2}"/>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EF6C3FF1-7550-41A3-B07C-6A8FE604B92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6989577D-2694-44C6-813B-E128B42A92B3}"/>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4BA87DE-AAC9-4B5A-8698-0CEA3528A482}"/>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Lúng túng</a:t>
            </a:r>
            <a:endParaRPr lang="vi-VN" sz="1800" dirty="0"/>
          </a:p>
        </p:txBody>
      </p:sp>
      <p:sp>
        <p:nvSpPr>
          <p:cNvPr id="6" name="Oval 5">
            <a:extLst>
              <a:ext uri="{FF2B5EF4-FFF2-40B4-BE49-F238E27FC236}">
                <a16:creationId xmlns:a16="http://schemas.microsoft.com/office/drawing/2014/main" id="{720A18E7-78D1-492F-8431-2E4C7EB646FC}"/>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6DA635B-AA76-477B-9434-219E9306AEF0}"/>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Kiên nhẫn</a:t>
            </a:r>
            <a:endParaRPr lang="vi-VN" sz="1800" dirty="0"/>
          </a:p>
        </p:txBody>
      </p:sp>
      <p:sp>
        <p:nvSpPr>
          <p:cNvPr id="8" name="Oval 7">
            <a:extLst>
              <a:ext uri="{FF2B5EF4-FFF2-40B4-BE49-F238E27FC236}">
                <a16:creationId xmlns:a16="http://schemas.microsoft.com/office/drawing/2014/main" id="{C2AEDFD1-5A61-4EA1-B03C-B2C1FB91510F}"/>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7D539E32-F7DE-4AAF-96DC-A2C40E938035}"/>
              </a:ext>
            </a:extLst>
          </p:cNvPr>
          <p:cNvSpPr/>
          <p:nvPr/>
        </p:nvSpPr>
        <p:spPr>
          <a:xfrm>
            <a:off x="417515" y="3044093"/>
            <a:ext cx="2027973"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Ngập ngừng</a:t>
            </a:r>
            <a:endParaRPr lang="vi-VN" sz="1800" dirty="0"/>
          </a:p>
        </p:txBody>
      </p:sp>
      <p:sp>
        <p:nvSpPr>
          <p:cNvPr id="10" name="Oval 9">
            <a:extLst>
              <a:ext uri="{FF2B5EF4-FFF2-40B4-BE49-F238E27FC236}">
                <a16:creationId xmlns:a16="http://schemas.microsoft.com/office/drawing/2014/main" id="{B94B83DB-6AF4-4047-B2E8-4F5763CC8448}"/>
              </a:ext>
            </a:extLst>
          </p:cNvPr>
          <p:cNvSpPr/>
          <p:nvPr/>
        </p:nvSpPr>
        <p:spPr>
          <a:xfrm>
            <a:off x="507896" y="31815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08C13695-BCAF-4BB2-9739-07E4186BDFE6}"/>
              </a:ext>
            </a:extLst>
          </p:cNvPr>
          <p:cNvSpPr txBox="1"/>
          <p:nvPr/>
        </p:nvSpPr>
        <p:spPr>
          <a:xfrm>
            <a:off x="1988413" y="1435196"/>
            <a:ext cx="446913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không biết nói hoặc làm như thế nào</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69FA40D6-2F94-46CE-9D63-D36A1DBBAB40}"/>
              </a:ext>
            </a:extLst>
          </p:cNvPr>
          <p:cNvSpPr txBox="1"/>
          <p:nvPr/>
        </p:nvSpPr>
        <p:spPr>
          <a:xfrm>
            <a:off x="1941306" y="2139484"/>
            <a:ext cx="4515680" cy="864532"/>
          </a:xfrm>
          <a:prstGeom prst="rect">
            <a:avLst/>
          </a:prstGeom>
          <a:noFill/>
        </p:spPr>
        <p:txBody>
          <a:bodyPr wrap="square" rtlCol="0">
            <a:spAutoFit/>
          </a:bodyPr>
          <a:lstStyle/>
          <a:p>
            <a:pPr algn="just">
              <a:lnSpc>
                <a:spcPct val="150000"/>
              </a:lnSpc>
            </a:pPr>
            <a:r>
              <a:rPr lang="vi-VN" sz="1800" dirty="0">
                <a:solidFill>
                  <a:schemeClr val="accent6">
                    <a:lumMod val="50000"/>
                  </a:schemeClr>
                </a:solidFill>
                <a:latin typeface="UTM Avo" panose="02040603050506020204" pitchFamily="18" charset="0"/>
              </a:rPr>
              <a:t>: tiếp tục làm việc đã định mà không nản lòng</a:t>
            </a:r>
            <a:endParaRPr lang="en-US" sz="1800" dirty="0">
              <a:solidFill>
                <a:schemeClr val="accent6">
                  <a:lumMod val="50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F789103F-7DC2-4138-ACE9-2269DBEA02DC}"/>
              </a:ext>
            </a:extLst>
          </p:cNvPr>
          <p:cNvSpPr txBox="1"/>
          <p:nvPr/>
        </p:nvSpPr>
        <p:spPr>
          <a:xfrm>
            <a:off x="2230917" y="3044093"/>
            <a:ext cx="2521653" cy="1280030"/>
          </a:xfrm>
          <a:prstGeom prst="rect">
            <a:avLst/>
          </a:prstGeom>
          <a:noFill/>
        </p:spPr>
        <p:txBody>
          <a:bodyPr wrap="square" rtlCol="0">
            <a:spAutoFit/>
          </a:bodyPr>
          <a:lstStyle/>
          <a:p>
            <a:pPr algn="just">
              <a:lnSpc>
                <a:spcPct val="150000"/>
              </a:lnSpc>
            </a:pPr>
            <a:r>
              <a:rPr lang="vi-VN" sz="1800" dirty="0">
                <a:solidFill>
                  <a:schemeClr val="accent6">
                    <a:lumMod val="50000"/>
                  </a:schemeClr>
                </a:solidFill>
                <a:latin typeface="UTM Avo" panose="02040603050506020204" pitchFamily="18" charset="0"/>
              </a:rPr>
              <a:t>: chưa quyết định được vì còn lo sợ thất bại.</a:t>
            </a:r>
            <a:endParaRPr lang="en-US" sz="1800" dirty="0">
              <a:solidFill>
                <a:schemeClr val="accent6">
                  <a:lumMod val="50000"/>
                </a:schemeClr>
              </a:solidFill>
              <a:latin typeface="UTM Avo" panose="02040603050506020204" pitchFamily="18" charset="0"/>
            </a:endParaRPr>
          </a:p>
        </p:txBody>
      </p:sp>
      <p:pic>
        <p:nvPicPr>
          <p:cNvPr id="4098" name="Picture 2" descr="Premium Vector | Cute little kid girl think with question mark">
            <a:extLst>
              <a:ext uri="{FF2B5EF4-FFF2-40B4-BE49-F238E27FC236}">
                <a16:creationId xmlns:a16="http://schemas.microsoft.com/office/drawing/2014/main" id="{248A90D7-BE5B-43B5-BE31-73EDF50C499B}"/>
              </a:ext>
            </a:extLst>
          </p:cNvPr>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44832"/>
          <a:stretch/>
        </p:blipFill>
        <p:spPr bwMode="auto">
          <a:xfrm>
            <a:off x="4752570" y="2400543"/>
            <a:ext cx="1045683" cy="22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fade">
                                      <p:cBhvr>
                                        <p:cTn id="4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78C64-4DD0-4FE3-9BF1-C89919C7D37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5B65DD8A-71CD-47B9-8EA5-A5DD6D7DDE01}"/>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682F5B47-B0A6-415E-9D7B-BA059CC8BA69}"/>
              </a:ext>
            </a:extLst>
          </p:cNvPr>
          <p:cNvSpPr/>
          <p:nvPr/>
        </p:nvSpPr>
        <p:spPr>
          <a:xfrm>
            <a:off x="430620" y="1698229"/>
            <a:ext cx="5996762" cy="1703030"/>
          </a:xfrm>
          <a:prstGeom prst="rect">
            <a:avLst/>
          </a:prstGeom>
        </p:spPr>
        <p:txBody>
          <a:bodyPr wrap="square">
            <a:spAutoFit/>
          </a:bodyPr>
          <a:lstStyle/>
          <a:p>
            <a:pPr algn="just">
              <a:lnSpc>
                <a:spcPct val="150000"/>
              </a:lnSpc>
            </a:pPr>
            <a:r>
              <a:rPr lang="vi-VN" sz="1800" dirty="0">
                <a:latin typeface="UTM Avo" panose="02040603050506020204" pitchFamily="18" charset="0"/>
              </a:rPr>
              <a:t>     “Chúng ta cần học cách giao tiếp tự tin. Vì thế hôm nay chúng ta sẽ tập nói trước lớp về bất cứ điều gì mình thích.”</a:t>
            </a:r>
          </a:p>
          <a:p>
            <a:pPr algn="just">
              <a:lnSpc>
                <a:spcPct val="150000"/>
              </a:lnSpc>
            </a:pPr>
            <a:endParaRPr lang="vi-VN" sz="1800" dirty="0"/>
          </a:p>
        </p:txBody>
      </p:sp>
      <p:sp>
        <p:nvSpPr>
          <p:cNvPr id="6" name="Oval 5">
            <a:extLst>
              <a:ext uri="{FF2B5EF4-FFF2-40B4-BE49-F238E27FC236}">
                <a16:creationId xmlns:a16="http://schemas.microsoft.com/office/drawing/2014/main" id="{9012F39B-9488-4693-A04A-8E0E8D87ADAC}"/>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552A16D4-D6FD-4A3E-A854-6A81CD0E4348}"/>
              </a:ext>
            </a:extLst>
          </p:cNvPr>
          <p:cNvSpPr/>
          <p:nvPr/>
        </p:nvSpPr>
        <p:spPr>
          <a:xfrm>
            <a:off x="425141" y="3061071"/>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Quang cảm thấy nói với bạn bên cạnh thì dễ, nhưng nói trước cả lớp thì sao mà khó thế.</a:t>
            </a:r>
            <a:endParaRPr lang="vi-VN" sz="1800" dirty="0"/>
          </a:p>
        </p:txBody>
      </p:sp>
      <p:sp>
        <p:nvSpPr>
          <p:cNvPr id="8" name="Oval 7">
            <a:extLst>
              <a:ext uri="{FF2B5EF4-FFF2-40B4-BE49-F238E27FC236}">
                <a16:creationId xmlns:a16="http://schemas.microsoft.com/office/drawing/2014/main" id="{6086B046-6941-4264-B5FC-9BDF1320F432}"/>
              </a:ext>
            </a:extLst>
          </p:cNvPr>
          <p:cNvSpPr/>
          <p:nvPr/>
        </p:nvSpPr>
        <p:spPr>
          <a:xfrm>
            <a:off x="515523" y="320895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F6BEAB5F-5F9B-4C1D-B82C-1CF77D5A646F}"/>
              </a:ext>
            </a:extLst>
          </p:cNvPr>
          <p:cNvCxnSpPr/>
          <p:nvPr/>
        </p:nvCxnSpPr>
        <p:spPr>
          <a:xfrm flipH="1">
            <a:off x="6318175" y="171720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149B1D-FF5F-4B37-B655-A47B32D3B9F8}"/>
              </a:ext>
            </a:extLst>
          </p:cNvPr>
          <p:cNvCxnSpPr/>
          <p:nvPr/>
        </p:nvCxnSpPr>
        <p:spPr>
          <a:xfrm flipH="1">
            <a:off x="1486671" y="213353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99D334-C8B2-404F-9D42-E9E4BE37EA41}"/>
              </a:ext>
            </a:extLst>
          </p:cNvPr>
          <p:cNvCxnSpPr/>
          <p:nvPr/>
        </p:nvCxnSpPr>
        <p:spPr>
          <a:xfrm flipH="1">
            <a:off x="2681414" y="251290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E3A997-0B1E-4B65-874C-B2710EECBEB8}"/>
              </a:ext>
            </a:extLst>
          </p:cNvPr>
          <p:cNvCxnSpPr/>
          <p:nvPr/>
        </p:nvCxnSpPr>
        <p:spPr>
          <a:xfrm flipH="1">
            <a:off x="2644201" y="251290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7F5014-D743-425C-9FE7-4317E3D7B635}"/>
              </a:ext>
            </a:extLst>
          </p:cNvPr>
          <p:cNvCxnSpPr/>
          <p:nvPr/>
        </p:nvCxnSpPr>
        <p:spPr>
          <a:xfrm flipH="1">
            <a:off x="3023744" y="346088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BA4AF-25EE-454A-8026-CE1DAAA05AEB}"/>
              </a:ext>
            </a:extLst>
          </p:cNvPr>
          <p:cNvCxnSpPr/>
          <p:nvPr/>
        </p:nvCxnSpPr>
        <p:spPr>
          <a:xfrm flipH="1">
            <a:off x="6318175" y="309050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27FEEC-52EF-4CD3-BB11-45D5B344F1FA}"/>
              </a:ext>
            </a:extLst>
          </p:cNvPr>
          <p:cNvCxnSpPr/>
          <p:nvPr/>
        </p:nvCxnSpPr>
        <p:spPr>
          <a:xfrm flipH="1">
            <a:off x="5245891" y="346088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96FAF-3600-4004-8BCF-3270D44351A4}"/>
              </a:ext>
            </a:extLst>
          </p:cNvPr>
          <p:cNvCxnSpPr/>
          <p:nvPr/>
        </p:nvCxnSpPr>
        <p:spPr>
          <a:xfrm flipH="1">
            <a:off x="5208678" y="346088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FF2E82-EAA8-483C-8C32-1116A84D7AD1}"/>
              </a:ext>
            </a:extLst>
          </p:cNvPr>
          <p:cNvCxnSpPr/>
          <p:nvPr/>
        </p:nvCxnSpPr>
        <p:spPr>
          <a:xfrm flipH="1">
            <a:off x="5578510" y="1714708"/>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99A2EC-2121-494A-A01B-E1D9147C63F2}"/>
              </a:ext>
            </a:extLst>
          </p:cNvPr>
          <p:cNvCxnSpPr/>
          <p:nvPr/>
        </p:nvCxnSpPr>
        <p:spPr>
          <a:xfrm flipH="1">
            <a:off x="5541297" y="1714708"/>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0D9BD-19D2-4F60-B7A9-F61869115367}"/>
              </a:ext>
            </a:extLst>
          </p:cNvPr>
          <p:cNvCxnSpPr/>
          <p:nvPr/>
        </p:nvCxnSpPr>
        <p:spPr>
          <a:xfrm flipH="1">
            <a:off x="5070455" y="213146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544264" y="1400056"/>
            <a:ext cx="488511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a:t>
            </a:r>
            <a:r>
              <a:rPr lang="vi-VN" sz="1500" dirty="0">
                <a:latin typeface="UTM Avo" panose="02040603050506020204" pitchFamily="18" charset="0"/>
              </a:rPr>
              <a:t> Trong giờ học, thầy giáo yêu cầu cả lớp làm gì?</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1" name="TextBox 10">
            <a:extLst>
              <a:ext uri="{FF2B5EF4-FFF2-40B4-BE49-F238E27FC236}">
                <a16:creationId xmlns:a16="http://schemas.microsoft.com/office/drawing/2014/main" id="{55794B41-C36C-4B8B-AF1A-7398A70A2E57}"/>
              </a:ext>
            </a:extLst>
          </p:cNvPr>
          <p:cNvSpPr txBox="1"/>
          <p:nvPr/>
        </p:nvSpPr>
        <p:spPr>
          <a:xfrm>
            <a:off x="1615630" y="1776700"/>
            <a:ext cx="481374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Trong giờ học, thầy giáo yêu cầu cả lớp tập nói trước lớp về bất cứ điều gì mình thích.</a:t>
            </a:r>
          </a:p>
        </p:txBody>
      </p:sp>
      <p:pic>
        <p:nvPicPr>
          <p:cNvPr id="13" name="Picture 12">
            <a:extLst>
              <a:ext uri="{FF2B5EF4-FFF2-40B4-BE49-F238E27FC236}">
                <a16:creationId xmlns:a16="http://schemas.microsoft.com/office/drawing/2014/main" id="{61BAA35C-D4BD-4C7A-B02C-AD7B4148855E}"/>
              </a:ext>
            </a:extLst>
          </p:cNvPr>
          <p:cNvPicPr>
            <a:picLocks noChangeAspect="1"/>
          </p:cNvPicPr>
          <p:nvPr/>
        </p:nvPicPr>
        <p:blipFill rotWithShape="1">
          <a:blip r:embed="rId2">
            <a:clrChange>
              <a:clrFrom>
                <a:srgbClr val="F4FFFF"/>
              </a:clrFrom>
              <a:clrTo>
                <a:srgbClr val="F4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5084"/>
          <a:stretch/>
        </p:blipFill>
        <p:spPr>
          <a:xfrm>
            <a:off x="374488" y="364145"/>
            <a:ext cx="1266055" cy="1240715"/>
          </a:xfrm>
          <a:prstGeom prst="ellipse">
            <a:avLst/>
          </a:prstGeom>
          <a:ln>
            <a:noFill/>
          </a:ln>
          <a:effectLst/>
        </p:spPr>
      </p:pic>
      <p:pic>
        <p:nvPicPr>
          <p:cNvPr id="2" name="Picture 1">
            <a:extLst>
              <a:ext uri="{FF2B5EF4-FFF2-40B4-BE49-F238E27FC236}">
                <a16:creationId xmlns:a16="http://schemas.microsoft.com/office/drawing/2014/main" id="{9ACDECBF-072A-4931-929B-03D11D6FA62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flipH="1">
            <a:off x="757090" y="1771521"/>
            <a:ext cx="699050" cy="735842"/>
          </a:xfrm>
          <a:prstGeom prst="ellipse">
            <a:avLst/>
          </a:prstGeom>
          <a:ln w="12700">
            <a:solidFill>
              <a:srgbClr val="0070C0"/>
            </a:solidFill>
          </a:ln>
        </p:spPr>
      </p:pic>
      <p:sp>
        <p:nvSpPr>
          <p:cNvPr id="14" name="TextBox 13">
            <a:extLst>
              <a:ext uri="{FF2B5EF4-FFF2-40B4-BE49-F238E27FC236}">
                <a16:creationId xmlns:a16="http://schemas.microsoft.com/office/drawing/2014/main" id="{143E3477-03DC-4DCC-971F-A1D433D884DA}"/>
              </a:ext>
            </a:extLst>
          </p:cNvPr>
          <p:cNvSpPr txBox="1"/>
          <p:nvPr/>
        </p:nvSpPr>
        <p:spPr>
          <a:xfrm>
            <a:off x="374799" y="2482713"/>
            <a:ext cx="295402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Vì sao lúng đầu Quang lúng túng?</a:t>
            </a:r>
          </a:p>
        </p:txBody>
      </p:sp>
      <p:pic>
        <p:nvPicPr>
          <p:cNvPr id="3" name="Picture 2">
            <a:extLst>
              <a:ext uri="{FF2B5EF4-FFF2-40B4-BE49-F238E27FC236}">
                <a16:creationId xmlns:a16="http://schemas.microsoft.com/office/drawing/2014/main" id="{6EA2FDE8-7D84-44F1-B396-638D083A5EA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993136" y="3387619"/>
            <a:ext cx="871728" cy="1107523"/>
          </a:xfrm>
          <a:prstGeom prst="ellipse">
            <a:avLst/>
          </a:prstGeom>
          <a:ln w="19050">
            <a:solidFill>
              <a:srgbClr val="0070C0"/>
            </a:solidFill>
          </a:ln>
        </p:spPr>
      </p:pic>
      <p:sp>
        <p:nvSpPr>
          <p:cNvPr id="16" name="TextBox 15">
            <a:extLst>
              <a:ext uri="{FF2B5EF4-FFF2-40B4-BE49-F238E27FC236}">
                <a16:creationId xmlns:a16="http://schemas.microsoft.com/office/drawing/2014/main" id="{FB3C234E-72AA-40EA-8D77-27C17D4F3570}"/>
              </a:ext>
            </a:extLst>
          </p:cNvPr>
          <p:cNvSpPr txBox="1"/>
          <p:nvPr/>
        </p:nvSpPr>
        <p:spPr>
          <a:xfrm>
            <a:off x="492920" y="3218555"/>
            <a:ext cx="2390495" cy="1445652"/>
          </a:xfrm>
          <a:prstGeom prst="rect">
            <a:avLst/>
          </a:prstGeom>
          <a:noFill/>
        </p:spPr>
        <p:txBody>
          <a:bodyPr wrap="square" rtlCol="0">
            <a:spAutoFit/>
          </a:bodyPr>
          <a:lstStyle/>
          <a:p>
            <a:pPr algn="just">
              <a:lnSpc>
                <a:spcPct val="120000"/>
              </a:lnSpc>
            </a:pPr>
            <a:r>
              <a:rPr lang="vi-VN" sz="1500" dirty="0">
                <a:solidFill>
                  <a:schemeClr val="accent6">
                    <a:lumMod val="75000"/>
                  </a:schemeClr>
                </a:solidFill>
                <a:latin typeface="UTM Avo" panose="02040603050506020204" pitchFamily="18" charset="0"/>
                <a:sym typeface="Wingdings" panose="05000000000000000000" pitchFamily="2" charset="2"/>
              </a:rPr>
              <a:t> Vì bạn cảm thấy nói với bạn bên cạnh thì dễ nhưng đứng trước cả lớp mà nói thì sao mà khó thế.</a:t>
            </a:r>
          </a:p>
        </p:txBody>
      </p:sp>
      <p:cxnSp>
        <p:nvCxnSpPr>
          <p:cNvPr id="5" name="Straight Connector 4">
            <a:extLst>
              <a:ext uri="{FF2B5EF4-FFF2-40B4-BE49-F238E27FC236}">
                <a16:creationId xmlns:a16="http://schemas.microsoft.com/office/drawing/2014/main" id="{88055982-7200-4103-BB9B-1899A97CEB44}"/>
              </a:ext>
            </a:extLst>
          </p:cNvPr>
          <p:cNvCxnSpPr>
            <a:cxnSpLocks/>
          </p:cNvCxnSpPr>
          <p:nvPr/>
        </p:nvCxnSpPr>
        <p:spPr>
          <a:xfrm>
            <a:off x="3429000" y="2610019"/>
            <a:ext cx="0" cy="6085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F7843C-B278-448E-A30D-25443B50A479}"/>
              </a:ext>
            </a:extLst>
          </p:cNvPr>
          <p:cNvSpPr txBox="1"/>
          <p:nvPr/>
        </p:nvSpPr>
        <p:spPr>
          <a:xfrm>
            <a:off x="3546720" y="2482713"/>
            <a:ext cx="295402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a:t>
            </a:r>
            <a:r>
              <a:rPr lang="vi-VN" sz="1500" dirty="0">
                <a:latin typeface="UTM Avo" panose="02040603050506020204" pitchFamily="18" charset="0"/>
              </a:rPr>
              <a:t> Theo em, điều gì khiến Quang trở nên tự tin?</a:t>
            </a:r>
          </a:p>
        </p:txBody>
      </p:sp>
      <p:sp>
        <p:nvSpPr>
          <p:cNvPr id="22" name="TextBox 21">
            <a:extLst>
              <a:ext uri="{FF2B5EF4-FFF2-40B4-BE49-F238E27FC236}">
                <a16:creationId xmlns:a16="http://schemas.microsoft.com/office/drawing/2014/main" id="{5F28363C-F42D-4BD9-B4E3-31C7FFC587DF}"/>
              </a:ext>
            </a:extLst>
          </p:cNvPr>
          <p:cNvSpPr txBox="1"/>
          <p:nvPr/>
        </p:nvSpPr>
        <p:spPr>
          <a:xfrm>
            <a:off x="3864864" y="3201742"/>
            <a:ext cx="2390495" cy="1168653"/>
          </a:xfrm>
          <a:prstGeom prst="rect">
            <a:avLst/>
          </a:prstGeom>
          <a:noFill/>
        </p:spPr>
        <p:txBody>
          <a:bodyPr wrap="square" rtlCol="0">
            <a:spAutoFit/>
          </a:bodyPr>
          <a:lstStyle/>
          <a:p>
            <a:pPr algn="just">
              <a:lnSpc>
                <a:spcPct val="120000"/>
              </a:lnSpc>
            </a:pPr>
            <a:r>
              <a:rPr lang="vi-VN" sz="1500" dirty="0">
                <a:solidFill>
                  <a:schemeClr val="accent6">
                    <a:lumMod val="75000"/>
                  </a:schemeClr>
                </a:solidFill>
                <a:latin typeface="UTM Avo" panose="02040603050506020204" pitchFamily="18" charset="0"/>
                <a:sym typeface="Wingdings" panose="05000000000000000000" pitchFamily="2" charset="2"/>
              </a:rPr>
              <a:t> Nhờ thầy giáo và các bạn động viên, cổ vũ cho Quang. Quang đã cố gắng tự tin hơn.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Horizontal)">
                                      <p:cBhvr>
                                        <p:cTn id="35" dur="500"/>
                                        <p:tgtEl>
                                          <p:spTgt spid="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P spid="16"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1781</Words>
  <Application>Microsoft Office PowerPoint</Application>
  <PresentationFormat>Custom</PresentationFormat>
  <Paragraphs>169</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Montserrat</vt:lpstr>
      <vt:lpstr>Arial</vt:lpstr>
      <vt:lpstr>Times New Roman</vt:lpstr>
      <vt:lpstr>UTM Charlotte</vt:lpstr>
      <vt:lpstr>UTM Cookies</vt:lpstr>
      <vt:lpstr>UTM Avo</vt:lpstr>
      <vt:lpstr>Wingdings</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86</cp:revision>
  <dcterms:modified xsi:type="dcterms:W3CDTF">2021-09-24T09:30:47Z</dcterms:modified>
</cp:coreProperties>
</file>